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4" r:id="rId3"/>
    <p:sldId id="296" r:id="rId4"/>
    <p:sldId id="305" r:id="rId5"/>
    <p:sldId id="297" r:id="rId6"/>
    <p:sldId id="298" r:id="rId7"/>
    <p:sldId id="259" r:id="rId8"/>
    <p:sldId id="260" r:id="rId9"/>
    <p:sldId id="299" r:id="rId10"/>
    <p:sldId id="288" r:id="rId11"/>
    <p:sldId id="294" r:id="rId12"/>
    <p:sldId id="295" r:id="rId13"/>
    <p:sldId id="278" r:id="rId14"/>
    <p:sldId id="292" r:id="rId15"/>
    <p:sldId id="276" r:id="rId16"/>
    <p:sldId id="257" r:id="rId17"/>
    <p:sldId id="269" r:id="rId18"/>
    <p:sldId id="275" r:id="rId19"/>
    <p:sldId id="285" r:id="rId20"/>
    <p:sldId id="286" r:id="rId21"/>
    <p:sldId id="300" r:id="rId22"/>
    <p:sldId id="301" r:id="rId23"/>
    <p:sldId id="262" r:id="rId24"/>
    <p:sldId id="268" r:id="rId25"/>
    <p:sldId id="264" r:id="rId26"/>
    <p:sldId id="293" r:id="rId27"/>
    <p:sldId id="270" r:id="rId28"/>
    <p:sldId id="303" r:id="rId29"/>
    <p:sldId id="280" r:id="rId30"/>
    <p:sldId id="302" r:id="rId31"/>
    <p:sldId id="308" r:id="rId32"/>
    <p:sldId id="309" r:id="rId33"/>
    <p:sldId id="266" r:id="rId34"/>
    <p:sldId id="258" r:id="rId35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9" autoAdjust="0"/>
    <p:restoredTop sz="87522" autoAdjust="0"/>
  </p:normalViewPr>
  <p:slideViewPr>
    <p:cSldViewPr>
      <p:cViewPr varScale="1">
        <p:scale>
          <a:sx n="98" d="100"/>
          <a:sy n="98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4A7C8D-1C14-424B-84D8-C68647F14C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#</a:t>
            </a:r>
            <a:r>
              <a:rPr lang="en-US" altLang="ko-KR" baseline="0" dirty="0" smtClean="0"/>
              <a:t> writes: the number of buffer write accesses</a:t>
            </a:r>
          </a:p>
          <a:p>
            <a:r>
              <a:rPr lang="en-US" altLang="ko-KR" baseline="0" dirty="0" smtClean="0"/>
              <a:t># accesses: the number of buffer read/write accesses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98DC9-A06C-4585-9C82-544BDE6FBA59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 smtClean="0"/>
          </a:p>
        </p:txBody>
      </p:sp>
      <p:sp>
        <p:nvSpPr>
          <p:cNvPr id="481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4EB40-0799-48DC-9389-3DD094343E88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BD054-5FFA-446A-A1A2-F47E1A055142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ko-KR" altLang="en-US" dirty="0" smtClean="0"/>
              <a:t>실제보다 간단히 표현한 </a:t>
            </a:r>
            <a:r>
              <a:rPr lang="en-US" altLang="ko-KR" dirty="0" smtClean="0"/>
              <a:t>loop execution algorithm.</a:t>
            </a:r>
          </a:p>
          <a:p>
            <a:endParaRPr lang="ko-KR" altLang="en-US" dirty="0" smtClean="0"/>
          </a:p>
        </p:txBody>
      </p:sp>
      <p:sp>
        <p:nvSpPr>
          <p:cNvPr id="52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1B2A7-F9EF-4C38-ABAA-3993DC2F58FD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버그가 있는 프로그램들인데</a:t>
            </a:r>
            <a:r>
              <a:rPr lang="en-US" altLang="ko-KR" baseline="0" dirty="0" smtClean="0"/>
              <a:t> # False Alarms</a:t>
            </a:r>
            <a:r>
              <a:rPr lang="ko-KR" altLang="en-US" baseline="0" dirty="0" smtClean="0"/>
              <a:t>이 </a:t>
            </a:r>
            <a:r>
              <a:rPr lang="en-US" altLang="ko-KR" baseline="0" dirty="0" smtClean="0"/>
              <a:t>100%</a:t>
            </a:r>
            <a:r>
              <a:rPr lang="ko-KR" altLang="en-US" baseline="0" dirty="0" smtClean="0"/>
              <a:t>인 경우가 있는 이유는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strcpy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함수 호출을 세지 않았기 때문이다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BIND-2: </a:t>
            </a:r>
            <a:r>
              <a:rPr lang="ko-KR" altLang="en-US" baseline="0" dirty="0" smtClean="0"/>
              <a:t>경우의 수는 대략 </a:t>
            </a:r>
            <a:r>
              <a:rPr lang="en-US" altLang="ko-KR" baseline="0" dirty="0" smtClean="0"/>
              <a:t>40,000 </a:t>
            </a:r>
            <a:r>
              <a:rPr lang="ko-KR" altLang="en-US" baseline="0" dirty="0" smtClean="0"/>
              <a:t>가지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둘째 </a:t>
            </a:r>
            <a:r>
              <a:rPr lang="en-US" altLang="ko-KR" baseline="0" dirty="0" smtClean="0"/>
              <a:t>Loop</a:t>
            </a:r>
            <a:r>
              <a:rPr lang="ko-KR" altLang="en-US" baseline="0" dirty="0" smtClean="0"/>
              <a:t>안에 </a:t>
            </a:r>
            <a:r>
              <a:rPr lang="en-US" altLang="ko-KR" baseline="0" dirty="0" smtClean="0"/>
              <a:t>6</a:t>
            </a:r>
            <a:r>
              <a:rPr lang="ko-KR" altLang="en-US" baseline="0" dirty="0" smtClean="0"/>
              <a:t>개의 </a:t>
            </a:r>
            <a:r>
              <a:rPr lang="en-US" altLang="ko-KR" baseline="0" dirty="0" smtClean="0"/>
              <a:t>CIL stmts.</a:t>
            </a:r>
          </a:p>
          <a:p>
            <a:r>
              <a:rPr lang="en-US" altLang="ko-KR" baseline="0" dirty="0" smtClean="0"/>
              <a:t>SM-2: false alarm </a:t>
            </a:r>
            <a:r>
              <a:rPr lang="ko-KR" altLang="en-US" baseline="0" dirty="0" smtClean="0"/>
              <a:t>들은 </a:t>
            </a:r>
            <a:r>
              <a:rPr lang="en-US" altLang="ko-KR" baseline="0" dirty="0" smtClean="0"/>
              <a:t>0.02s</a:t>
            </a:r>
            <a:r>
              <a:rPr lang="ko-KR" altLang="en-US" baseline="0" dirty="0" smtClean="0"/>
              <a:t>에 필터링</a:t>
            </a:r>
            <a:r>
              <a:rPr lang="en-US" altLang="ko-KR" baseline="0" dirty="0" smtClean="0"/>
              <a:t>. True alarm </a:t>
            </a:r>
            <a:r>
              <a:rPr lang="ko-KR" altLang="en-US" baseline="0" dirty="0" smtClean="0"/>
              <a:t>케이스에 </a:t>
            </a:r>
            <a:r>
              <a:rPr lang="en-US" altLang="ko-KR" baseline="0" dirty="0" smtClean="0"/>
              <a:t>inner loop</a:t>
            </a:r>
            <a:r>
              <a:rPr lang="ko-KR" altLang="en-US" baseline="0" dirty="0" smtClean="0"/>
              <a:t>이 무한 루프인 경우가 있음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SM-3: pointer to pointer</a:t>
            </a:r>
          </a:p>
          <a:p>
            <a:r>
              <a:rPr lang="en-US" altLang="ko-KR" baseline="0" dirty="0" smtClean="0"/>
              <a:t>SM-4: inner loop</a:t>
            </a:r>
            <a:r>
              <a:rPr lang="ko-KR" altLang="en-US" baseline="0" dirty="0" smtClean="0"/>
              <a:t>이 사용자의 입력에 </a:t>
            </a:r>
            <a:r>
              <a:rPr lang="en-US" altLang="ko-KR" baseline="0" dirty="0" smtClean="0"/>
              <a:t>dependent</a:t>
            </a:r>
            <a:r>
              <a:rPr lang="ko-KR" altLang="en-US" baseline="0" dirty="0" smtClean="0"/>
              <a:t>한 무한 루프</a:t>
            </a:r>
            <a:endParaRPr lang="en-US" altLang="ko-KR" baseline="0" dirty="0" smtClean="0"/>
          </a:p>
          <a:p>
            <a:r>
              <a:rPr lang="en-US" altLang="ko-KR" baseline="0" dirty="0" smtClean="0"/>
              <a:t>SM-5: false alarms are related to path sensitivity</a:t>
            </a:r>
          </a:p>
          <a:p>
            <a:r>
              <a:rPr lang="en-US" altLang="ko-KR" dirty="0" smtClean="0"/>
              <a:t>SM-6: integer</a:t>
            </a:r>
            <a:r>
              <a:rPr lang="en-US" altLang="ko-KR" baseline="0" dirty="0" smtClean="0"/>
              <a:t> overflow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 smtClean="0"/>
          </a:p>
        </p:txBody>
      </p:sp>
      <p:sp>
        <p:nvSpPr>
          <p:cNvPr id="532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3330F-0D42-403C-919D-BD50D8103C84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51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08320-3F90-4694-9AFC-02AC68EBF68D}" type="slidenum">
              <a:rPr lang="en-US" altLang="ko-KR" smtClean="0"/>
              <a:pPr/>
              <a:t>31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33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31A63-E07C-45F4-B5AC-8FAC1839351E}" type="slidenum">
              <a:rPr lang="en-US" altLang="ko-KR" smtClean="0"/>
              <a:pPr/>
              <a:t>34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A7C8D-1C14-424B-84D8-C68647F14C09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  <a:ln w="38100">
            <a:solidFill>
              <a:srgbClr val="FF9900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9F6F-8C9A-4114-92F2-4210274F3B7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4431-6C60-45D2-8249-05D0EC871E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4ABD-86C7-4F19-A16A-748868A399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8480-3DA8-41F0-9793-C0E3164777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6AF6-277D-4949-A33D-CCA7D9F76C5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ED8A-D83F-4075-8F45-B1EC3FB3C2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8BED-B7B0-4B90-B15D-0B25772F9A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27B4-A76E-46B3-B08F-B940EE79E4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E0F9-CF58-47B9-A43C-D77971D4E5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7C01-5894-421B-9899-900D99DA04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58B7-B419-4CD7-86B1-097D28A4F8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9D05-0B19-4B8B-A542-262C3E8D22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EC090217-1F31-4A0A-B252-E995812E650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/30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3200" dirty="0" smtClean="0"/>
              <a:t>Alleviating False Alarm Problem of </a:t>
            </a:r>
            <a:br>
              <a:rPr lang="en-US" altLang="ko-KR" sz="3200" dirty="0" smtClean="0"/>
            </a:br>
            <a:r>
              <a:rPr lang="en-US" altLang="ko-KR" sz="3200" dirty="0" smtClean="0"/>
              <a:t>Static Buffer Overflow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ko-KR" dirty="0" err="1" smtClean="0"/>
              <a:t>Youil</a:t>
            </a:r>
            <a:r>
              <a:rPr lang="en-US" altLang="ko-KR" dirty="0" smtClean="0"/>
              <a:t> Kim &lt;youil.kim@arcs.kaist.ac.kr&gt;</a:t>
            </a:r>
          </a:p>
          <a:p>
            <a:pPr eaLnBrk="1" hangingPunct="1"/>
            <a:r>
              <a:rPr lang="en-US" altLang="ko-KR" dirty="0" smtClean="0"/>
              <a:t>2008-12-12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FDD31-4A35-4FFA-9FC2-6A12E04BDDAB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1905000" y="1752600"/>
            <a:ext cx="5181600" cy="1371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36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Raccoon Overview</a:t>
            </a:r>
            <a:endParaRPr lang="ko-KR" alt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2133600" y="19812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1: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Points-to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810000" y="19812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2: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Interval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486400" y="19812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3: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Buffer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239000" y="33123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False Alarm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Filter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6" idx="3"/>
            <a:endCxn id="7" idx="1"/>
          </p:cNvCxnSpPr>
          <p:nvPr/>
        </p:nvCxnSpPr>
        <p:spPr>
          <a:xfrm>
            <a:off x="3505200" y="2438400"/>
            <a:ext cx="3048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3"/>
            <a:endCxn id="8" idx="1"/>
          </p:cNvCxnSpPr>
          <p:nvPr/>
        </p:nvCxnSpPr>
        <p:spPr>
          <a:xfrm>
            <a:off x="5181600" y="2438400"/>
            <a:ext cx="3048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endCxn id="6" idx="1"/>
          </p:cNvCxnSpPr>
          <p:nvPr/>
        </p:nvCxnSpPr>
        <p:spPr>
          <a:xfrm>
            <a:off x="1676400" y="2438400"/>
            <a:ext cx="4572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rot="5400000">
            <a:off x="7735887" y="3084513"/>
            <a:ext cx="381000" cy="3175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9" idx="2"/>
          </p:cNvCxnSpPr>
          <p:nvPr/>
        </p:nvCxnSpPr>
        <p:spPr>
          <a:xfrm rot="5400000">
            <a:off x="7772401" y="4379100"/>
            <a:ext cx="304800" cy="3175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8" idx="3"/>
            <a:endCxn id="21" idx="2"/>
          </p:cNvCxnSpPr>
          <p:nvPr/>
        </p:nvCxnSpPr>
        <p:spPr>
          <a:xfrm flipV="1">
            <a:off x="6858000" y="2436000"/>
            <a:ext cx="533400" cy="2400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9B5EE-3427-492A-A7A7-F6B3842F7E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21" name="원통 20"/>
          <p:cNvSpPr/>
          <p:nvPr/>
        </p:nvSpPr>
        <p:spPr>
          <a:xfrm>
            <a:off x="7391400" y="1940700"/>
            <a:ext cx="1066800" cy="990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Buffer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Overflow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Alarms</a:t>
            </a:r>
          </a:p>
        </p:txBody>
      </p:sp>
      <p:sp>
        <p:nvSpPr>
          <p:cNvPr id="15380" name="Documents"/>
          <p:cNvSpPr>
            <a:spLocks noEditPoints="1" noChangeArrowheads="1"/>
          </p:cNvSpPr>
          <p:nvPr/>
        </p:nvSpPr>
        <p:spPr bwMode="auto">
          <a:xfrm>
            <a:off x="533400" y="1752600"/>
            <a:ext cx="1066800" cy="12954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C Code</a:t>
            </a:r>
            <a:endParaRPr lang="en-US" altLang="ko-KR" sz="1600" dirty="0">
              <a:latin typeface="+mn-lt"/>
            </a:endParaRPr>
          </a:p>
        </p:txBody>
      </p:sp>
      <p:sp>
        <p:nvSpPr>
          <p:cNvPr id="15381" name="laptop"/>
          <p:cNvSpPr>
            <a:spLocks noEditPoints="1" noChangeArrowheads="1"/>
          </p:cNvSpPr>
          <p:nvPr/>
        </p:nvSpPr>
        <p:spPr bwMode="auto">
          <a:xfrm>
            <a:off x="7086600" y="4495800"/>
            <a:ext cx="167640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Reduced</a:t>
            </a:r>
          </a:p>
          <a:p>
            <a:pPr algn="ctr"/>
            <a:r>
              <a:rPr lang="en-US" altLang="ko-KR" sz="1600" dirty="0" smtClean="0">
                <a:latin typeface="+mn-lt"/>
              </a:rPr>
              <a:t>Alarms</a:t>
            </a:r>
            <a:endParaRPr lang="ko-KR" altLang="en-US" sz="1600" dirty="0">
              <a:latin typeface="+mn-lt"/>
            </a:endParaRPr>
          </a:p>
        </p:txBody>
      </p:sp>
      <p:pic>
        <p:nvPicPr>
          <p:cNvPr id="22" name="그림 21" descr="domai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99" y="3352800"/>
            <a:ext cx="3831463" cy="9144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00200" y="4611469"/>
            <a:ext cx="5371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Buffer Analysis Example:</a:t>
            </a:r>
          </a:p>
          <a:p>
            <a:r>
              <a:rPr lang="en-US" altLang="ko-KR" dirty="0" smtClean="0">
                <a:latin typeface="+mn-lt"/>
              </a:rPr>
              <a:t>p = {offset = [0, 1], length = [3, 3], size = [5, 5]}</a:t>
            </a:r>
            <a:endParaRPr lang="ko-KR" altLang="en-US" dirty="0">
              <a:latin typeface="+mn-lt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276600" y="5486400"/>
            <a:ext cx="3048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581400" y="5486400"/>
            <a:ext cx="3048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886200" y="5486400"/>
            <a:ext cx="3048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191000" y="5486400"/>
            <a:ext cx="3048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0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495800" y="5486400"/>
            <a:ext cx="3048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4600" y="59098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p</a:t>
            </a:r>
            <a:endParaRPr lang="ko-KR" altLang="en-US" sz="1600" dirty="0">
              <a:latin typeface="+mn-lt"/>
            </a:endParaRPr>
          </a:p>
        </p:txBody>
      </p:sp>
      <p:cxnSp>
        <p:nvCxnSpPr>
          <p:cNvPr id="48" name="직선 화살표 연결선 47"/>
          <p:cNvCxnSpPr/>
          <p:nvPr/>
        </p:nvCxnSpPr>
        <p:spPr>
          <a:xfrm rot="5400000" flipH="1" flipV="1">
            <a:off x="3429000" y="59436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rot="5400000" flipH="1" flipV="1">
            <a:off x="3124994" y="5942806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2819400" y="60960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Raccoon’s Performance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EE0F9-CF58-47B9-A43C-D77971D4E52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33400" y="1524000"/>
          <a:ext cx="8001000" cy="25958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Software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SLOC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# CIL Lines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Time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# Alarms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# Writes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% Alarms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tar-1.13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9,279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19,829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104.64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282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450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bison-1.875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11,854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29,903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83.01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548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1,316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sed-4.08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3,344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7,464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4.52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136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222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gzip-1.2.4a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5,809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11,298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14.52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242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grep-2.5.1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6,234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14,879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45.46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318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455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70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36,520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83,373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252.15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1,414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2,685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278868"/>
            <a:ext cx="614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Experiments on 2.33 GHZ quad-core XEON with 8 GB RAM</a:t>
            </a:r>
            <a:endParaRPr lang="ko-KR" alt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886" y="5029200"/>
            <a:ext cx="5603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0070C0"/>
                </a:solidFill>
                <a:latin typeface="+mn-lt"/>
              </a:rPr>
              <a:t>Statically proved 47% of writes are safe</a:t>
            </a:r>
          </a:p>
        </p:txBody>
      </p:sp>
      <p:sp>
        <p:nvSpPr>
          <p:cNvPr id="8" name="굽은 화살표 7"/>
          <p:cNvSpPr/>
          <p:nvPr/>
        </p:nvSpPr>
        <p:spPr>
          <a:xfrm rot="10800000">
            <a:off x="7543800" y="4267197"/>
            <a:ext cx="609600" cy="114300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293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</a:t>
            </a:r>
            <a:r>
              <a:rPr lang="en-US" altLang="ko-KR" dirty="0" smtClean="0"/>
              <a:t>: Airac5’s Performance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EE0F9-CF58-47B9-A43C-D77971D4E52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66800" y="1524000"/>
          <a:ext cx="6858000" cy="25958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Software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# Lines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Time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# Alarms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# Accesses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% Alarms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tar-1.13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20,258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24,783.40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76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2,630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bison-1.875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25,907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20,340.19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5,164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sed-4.08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6,053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51,516.45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461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gzip-1.2.4a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7,327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18,401.30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50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799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grep-2.5.1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9,297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33,325.10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187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Total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68,842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148,366.44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185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9,241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400" dirty="0" smtClean="0">
                          <a:latin typeface="+mn-lt"/>
                        </a:rPr>
                        <a:t>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4007" y="4278868"/>
            <a:ext cx="541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Experiments on Pentium4 2.33 GHZ with 8 GB RAM</a:t>
            </a:r>
            <a:endParaRPr lang="ko-KR" alt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029200"/>
            <a:ext cx="7297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solidFill>
                  <a:srgbClr val="0070C0"/>
                </a:solidFill>
                <a:latin typeface="+mn-lt"/>
              </a:rPr>
              <a:t>Fewer alarms, but takes 600 times longer to analyze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200" smtClean="0"/>
              <a:t>Filtering False Alarms of Buffer Overflow Analysis Using an SMT Solver</a:t>
            </a:r>
            <a:endParaRPr lang="ko-KR" altLang="en-US" sz="320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8552A-BD93-402F-8CA5-70C3568DD87F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1905000" y="1752600"/>
            <a:ext cx="5181600" cy="1371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36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Alarm Filter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2133600" y="19812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1: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Points-to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810000" y="19812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2: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Interval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486400" y="1981200"/>
            <a:ext cx="1371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Analysis 3: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Buffer 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239000" y="33123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False Alarm</a:t>
            </a:r>
          </a:p>
          <a:p>
            <a:pPr algn="ctr">
              <a:defRPr/>
            </a:pPr>
            <a:r>
              <a:rPr lang="en-US" altLang="ko-KR" sz="1600" b="1" dirty="0">
                <a:solidFill>
                  <a:schemeClr val="tx1"/>
                </a:solidFill>
              </a:rPr>
              <a:t>Filter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6" idx="3"/>
            <a:endCxn id="7" idx="1"/>
          </p:cNvCxnSpPr>
          <p:nvPr/>
        </p:nvCxnSpPr>
        <p:spPr>
          <a:xfrm>
            <a:off x="3505200" y="2438400"/>
            <a:ext cx="3048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3"/>
            <a:endCxn id="8" idx="1"/>
          </p:cNvCxnSpPr>
          <p:nvPr/>
        </p:nvCxnSpPr>
        <p:spPr>
          <a:xfrm>
            <a:off x="5181600" y="2438400"/>
            <a:ext cx="3048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endCxn id="6" idx="1"/>
          </p:cNvCxnSpPr>
          <p:nvPr/>
        </p:nvCxnSpPr>
        <p:spPr>
          <a:xfrm>
            <a:off x="1676400" y="2438400"/>
            <a:ext cx="4572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rot="5400000">
            <a:off x="7735887" y="3084513"/>
            <a:ext cx="381000" cy="3175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9" idx="2"/>
          </p:cNvCxnSpPr>
          <p:nvPr/>
        </p:nvCxnSpPr>
        <p:spPr>
          <a:xfrm rot="5400000">
            <a:off x="7772401" y="4379100"/>
            <a:ext cx="304800" cy="3175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8" idx="3"/>
            <a:endCxn id="21" idx="2"/>
          </p:cNvCxnSpPr>
          <p:nvPr/>
        </p:nvCxnSpPr>
        <p:spPr>
          <a:xfrm flipV="1">
            <a:off x="6858000" y="2436000"/>
            <a:ext cx="533400" cy="2400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9B5EE-3427-492A-A7A7-F6B3842F7E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21" name="원통 20"/>
          <p:cNvSpPr/>
          <p:nvPr/>
        </p:nvSpPr>
        <p:spPr>
          <a:xfrm>
            <a:off x="7391400" y="1940700"/>
            <a:ext cx="1066800" cy="990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Buffer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Overflow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Alarms</a:t>
            </a:r>
          </a:p>
        </p:txBody>
      </p:sp>
      <p:sp>
        <p:nvSpPr>
          <p:cNvPr id="15380" name="Documents"/>
          <p:cNvSpPr>
            <a:spLocks noEditPoints="1" noChangeArrowheads="1"/>
          </p:cNvSpPr>
          <p:nvPr/>
        </p:nvSpPr>
        <p:spPr bwMode="auto">
          <a:xfrm>
            <a:off x="533400" y="1752600"/>
            <a:ext cx="1066800" cy="12954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C Code</a:t>
            </a:r>
            <a:endParaRPr lang="en-US" altLang="ko-KR" sz="1600" dirty="0">
              <a:latin typeface="+mn-lt"/>
            </a:endParaRPr>
          </a:p>
        </p:txBody>
      </p:sp>
      <p:sp>
        <p:nvSpPr>
          <p:cNvPr id="15381" name="laptop"/>
          <p:cNvSpPr>
            <a:spLocks noEditPoints="1" noChangeArrowheads="1"/>
          </p:cNvSpPr>
          <p:nvPr/>
        </p:nvSpPr>
        <p:spPr bwMode="auto">
          <a:xfrm>
            <a:off x="7086600" y="4495800"/>
            <a:ext cx="167640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Reduced</a:t>
            </a:r>
          </a:p>
          <a:p>
            <a:pPr algn="ctr"/>
            <a:r>
              <a:rPr lang="en-US" altLang="ko-KR" sz="1600" dirty="0" smtClean="0">
                <a:latin typeface="+mn-lt"/>
              </a:rPr>
              <a:t>Alarms</a:t>
            </a:r>
            <a:endParaRPr lang="ko-KR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Concrete Example</a:t>
            </a:r>
            <a:endParaRPr lang="ko-KR" altLang="en-US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33400" y="1600200"/>
            <a:ext cx="8077200" cy="42465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$ raccoon2 </a:t>
            </a:r>
            <a:r>
              <a:rPr lang="en-US" altLang="ko-KR" b="1" dirty="0" err="1">
                <a:latin typeface="Courier New" pitchFamily="49" charset="0"/>
              </a:rPr>
              <a:t>rmt.cil.c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>
                <a:latin typeface="Courier New" pitchFamily="49" charset="0"/>
              </a:rPr>
              <a:t>Buffer Overflow Detection:</a:t>
            </a:r>
          </a:p>
          <a:p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>
                <a:latin typeface="Courier New" pitchFamily="49" charset="0"/>
              </a:rPr>
              <a:t>rmt.c:138: *(string + counter)</a:t>
            </a:r>
          </a:p>
          <a:p>
            <a:r>
              <a:rPr lang="en-US" altLang="ko-KR" b="1" dirty="0">
                <a:latin typeface="Courier New" pitchFamily="49" charset="0"/>
              </a:rPr>
              <a:t>Size  : [64, 64]</a:t>
            </a:r>
          </a:p>
          <a:p>
            <a:r>
              <a:rPr lang="en-US" altLang="ko-KR" b="1" dirty="0" smtClean="0">
                <a:latin typeface="Courier New" pitchFamily="49" charset="0"/>
              </a:rPr>
              <a:t>Offset: </a:t>
            </a:r>
            <a:r>
              <a:rPr lang="en-US" altLang="ko-KR" b="1" dirty="0">
                <a:latin typeface="Courier New" pitchFamily="49" charset="0"/>
              </a:rPr>
              <a:t>[0, 64]</a:t>
            </a:r>
          </a:p>
          <a:p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</a:rPr>
              <a:t>rmt.c:311: *(p)</a:t>
            </a:r>
          </a:p>
          <a:p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</a:rPr>
              <a:t>Size  : [64, 64]</a:t>
            </a:r>
          </a:p>
          <a:p>
            <a:r>
              <a:rPr lang="en-US" altLang="ko-KR" b="1" dirty="0" smtClean="0">
                <a:solidFill>
                  <a:srgbClr val="C00000"/>
                </a:solidFill>
                <a:latin typeface="Courier New" pitchFamily="49" charset="0"/>
              </a:rPr>
              <a:t>Offset: </a:t>
            </a:r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</a:rPr>
              <a:t>[-</a:t>
            </a:r>
            <a:r>
              <a:rPr lang="en-US" altLang="ko-KR" b="1" dirty="0" err="1">
                <a:solidFill>
                  <a:srgbClr val="C00000"/>
                </a:solidFill>
                <a:latin typeface="Courier New" pitchFamily="49" charset="0"/>
              </a:rPr>
              <a:t>oo</a:t>
            </a:r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</a:rPr>
              <a:t>, 62]</a:t>
            </a:r>
          </a:p>
          <a:p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>
                <a:latin typeface="Courier New" pitchFamily="49" charset="0"/>
              </a:rPr>
              <a:t>Total 0 array write(s).</a:t>
            </a:r>
          </a:p>
          <a:p>
            <a:r>
              <a:rPr lang="en-US" altLang="ko-KR" b="1" dirty="0">
                <a:latin typeface="Courier New" pitchFamily="49" charset="0"/>
              </a:rPr>
              <a:t>Total 0 array alarm(s).</a:t>
            </a:r>
          </a:p>
          <a:p>
            <a:r>
              <a:rPr lang="en-US" altLang="ko-KR" b="1" dirty="0">
                <a:latin typeface="Courier New" pitchFamily="49" charset="0"/>
              </a:rPr>
              <a:t>Total 4 pointer write(s).</a:t>
            </a:r>
          </a:p>
          <a:p>
            <a:r>
              <a:rPr lang="en-US" altLang="ko-KR" b="1" dirty="0">
                <a:latin typeface="Courier New" pitchFamily="49" charset="0"/>
              </a:rPr>
              <a:t>Total 2 pointer alarm(s).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03D31-71A4-4195-AD34-12C8D7E593DF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직사각형 7"/>
          <p:cNvSpPr/>
          <p:nvPr/>
        </p:nvSpPr>
        <p:spPr>
          <a:xfrm>
            <a:off x="5486400" y="3352800"/>
            <a:ext cx="19812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7271" y="2785646"/>
            <a:ext cx="956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64 bytes</a:t>
            </a:r>
            <a:endParaRPr lang="ko-KR" alt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810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p</a:t>
            </a:r>
            <a:endParaRPr lang="ko-KR" altLang="en-US" sz="1600" dirty="0">
              <a:latin typeface="+mn-lt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5485606" y="3048000"/>
            <a:ext cx="1983582" cy="305594"/>
            <a:chOff x="5485606" y="3048000"/>
            <a:chExt cx="1983582" cy="305594"/>
          </a:xfrm>
        </p:grpSpPr>
        <p:cxnSp>
          <p:nvCxnSpPr>
            <p:cNvPr id="14" name="직선 연결선 13"/>
            <p:cNvCxnSpPr/>
            <p:nvPr/>
          </p:nvCxnSpPr>
          <p:spPr>
            <a:xfrm>
              <a:off x="5486400" y="3200400"/>
              <a:ext cx="1981200" cy="1588"/>
            </a:xfrm>
            <a:prstGeom prst="line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5400000">
              <a:off x="5334000" y="3200400"/>
              <a:ext cx="3048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>
              <a:off x="7315994" y="3199606"/>
              <a:ext cx="3048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그룹 26"/>
          <p:cNvGrpSpPr/>
          <p:nvPr/>
        </p:nvGrpSpPr>
        <p:grpSpPr>
          <a:xfrm>
            <a:off x="3732211" y="3656806"/>
            <a:ext cx="3506789" cy="305594"/>
            <a:chOff x="3732211" y="3656806"/>
            <a:chExt cx="3506789" cy="305594"/>
          </a:xfrm>
        </p:grpSpPr>
        <p:cxnSp>
          <p:nvCxnSpPr>
            <p:cNvPr id="18" name="직선 연결선 17"/>
            <p:cNvCxnSpPr/>
            <p:nvPr/>
          </p:nvCxnSpPr>
          <p:spPr>
            <a:xfrm>
              <a:off x="5181600" y="3810000"/>
              <a:ext cx="2055812" cy="794"/>
            </a:xfrm>
            <a:prstGeom prst="line">
              <a:avLst/>
            </a:prstGeom>
            <a:ln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rot="5400000">
              <a:off x="3580605" y="3809206"/>
              <a:ext cx="3048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5400000">
              <a:off x="7085806" y="3808412"/>
              <a:ext cx="3048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3733800" y="3810000"/>
              <a:ext cx="685800" cy="1588"/>
            </a:xfrm>
            <a:prstGeom prst="line">
              <a:avLst/>
            </a:prstGeom>
            <a:ln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4419600" y="3810000"/>
              <a:ext cx="762000" cy="1588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A Concrete Example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533400" y="1600200"/>
            <a:ext cx="8077200" cy="341632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302         count = </a:t>
            </a:r>
            <a:r>
              <a:rPr lang="en-US" altLang="ko-KR" b="1" dirty="0" err="1">
                <a:latin typeface="Courier New" pitchFamily="49" charset="0"/>
              </a:rPr>
              <a:t>lseek</a:t>
            </a:r>
            <a:r>
              <a:rPr lang="en-US" altLang="ko-KR" b="1" dirty="0">
                <a:latin typeface="Courier New" pitchFamily="49" charset="0"/>
              </a:rPr>
              <a:t> (tape, count, whence);</a:t>
            </a:r>
          </a:p>
          <a:p>
            <a:r>
              <a:rPr lang="en-US" altLang="ko-KR" b="1" dirty="0">
                <a:latin typeface="Courier New" pitchFamily="49" charset="0"/>
              </a:rPr>
              <a:t>303         if (count &lt; 0)</a:t>
            </a:r>
          </a:p>
          <a:p>
            <a:r>
              <a:rPr lang="en-US" altLang="ko-KR" b="1" dirty="0">
                <a:latin typeface="Courier New" pitchFamily="49" charset="0"/>
              </a:rPr>
              <a:t>304           </a:t>
            </a:r>
            <a:r>
              <a:rPr lang="en-US" altLang="ko-KR" b="1" dirty="0" err="1">
                <a:latin typeface="Courier New" pitchFamily="49" charset="0"/>
              </a:rPr>
              <a:t>goto</a:t>
            </a:r>
            <a:r>
              <a:rPr lang="en-US" altLang="ko-KR" b="1" dirty="0">
                <a:latin typeface="Courier New" pitchFamily="49" charset="0"/>
              </a:rPr>
              <a:t> </a:t>
            </a:r>
            <a:r>
              <a:rPr lang="en-US" altLang="ko-KR" b="1" dirty="0" err="1">
                <a:latin typeface="Courier New" pitchFamily="49" charset="0"/>
              </a:rPr>
              <a:t>ioerror</a:t>
            </a:r>
            <a:r>
              <a:rPr lang="en-US" altLang="ko-KR" b="1" dirty="0">
                <a:latin typeface="Courier New" pitchFamily="49" charset="0"/>
              </a:rPr>
              <a:t>;</a:t>
            </a:r>
          </a:p>
          <a:p>
            <a:r>
              <a:rPr lang="en-US" altLang="ko-KR" b="1" dirty="0">
                <a:latin typeface="Courier New" pitchFamily="49" charset="0"/>
              </a:rPr>
              <a:t>305 </a:t>
            </a:r>
          </a:p>
          <a:p>
            <a:r>
              <a:rPr lang="en-US" altLang="ko-KR" b="1" dirty="0" smtClean="0">
                <a:latin typeface="Courier New" pitchFamily="49" charset="0"/>
              </a:rPr>
              <a:t>308         </a:t>
            </a:r>
            <a:r>
              <a:rPr lang="en-US" altLang="ko-KR" b="1" dirty="0">
                <a:latin typeface="Courier New" pitchFamily="49" charset="0"/>
              </a:rPr>
              <a:t>p = </a:t>
            </a:r>
            <a:r>
              <a:rPr lang="en-US" altLang="ko-KR" b="1" dirty="0" err="1">
                <a:latin typeface="Courier New" pitchFamily="49" charset="0"/>
              </a:rPr>
              <a:t>count_string</a:t>
            </a:r>
            <a:r>
              <a:rPr lang="en-US" altLang="ko-KR" b="1" dirty="0">
                <a:latin typeface="Courier New" pitchFamily="49" charset="0"/>
              </a:rPr>
              <a:t> + </a:t>
            </a:r>
            <a:r>
              <a:rPr lang="en-US" altLang="ko-KR" b="1" dirty="0" err="1">
                <a:latin typeface="Courier New" pitchFamily="49" charset="0"/>
              </a:rPr>
              <a:t>sizeof</a:t>
            </a:r>
            <a:r>
              <a:rPr lang="en-US" altLang="ko-KR" b="1" dirty="0">
                <a:latin typeface="Courier New" pitchFamily="49" charset="0"/>
              </a:rPr>
              <a:t> </a:t>
            </a:r>
            <a:r>
              <a:rPr lang="en-US" altLang="ko-KR" b="1" dirty="0" err="1">
                <a:latin typeface="Courier New" pitchFamily="49" charset="0"/>
              </a:rPr>
              <a:t>count_string</a:t>
            </a:r>
            <a:r>
              <a:rPr lang="en-US" altLang="ko-KR" b="1" dirty="0">
                <a:latin typeface="Courier New" pitchFamily="49" charset="0"/>
              </a:rPr>
              <a:t>;</a:t>
            </a:r>
          </a:p>
          <a:p>
            <a:r>
              <a:rPr lang="en-US" altLang="ko-KR" b="1" dirty="0" smtClean="0">
                <a:latin typeface="Courier New" pitchFamily="49" charset="0"/>
              </a:rPr>
              <a:t>309         *--</a:t>
            </a:r>
            <a:r>
              <a:rPr lang="en-US" altLang="ko-KR" b="1" dirty="0">
                <a:latin typeface="Courier New" pitchFamily="49" charset="0"/>
              </a:rPr>
              <a:t>p = '\0</a:t>
            </a:r>
            <a:r>
              <a:rPr lang="en-US" altLang="ko-KR" b="1" dirty="0" smtClean="0">
                <a:latin typeface="Courier New" pitchFamily="49" charset="0"/>
              </a:rPr>
              <a:t>';</a:t>
            </a:r>
          </a:p>
          <a:p>
            <a:endParaRPr lang="en-US" altLang="ko-KR" b="1" dirty="0" smtClean="0">
              <a:latin typeface="Courier New" pitchFamily="49" charset="0"/>
            </a:endParaRPr>
          </a:p>
          <a:p>
            <a:endParaRPr lang="en-US" altLang="ko-KR" b="1" dirty="0" smtClean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310         do</a:t>
            </a:r>
            <a:endParaRPr lang="en-US" altLang="ko-KR" b="1" dirty="0">
              <a:latin typeface="Courier New" pitchFamily="49" charset="0"/>
            </a:endParaRPr>
          </a:p>
          <a:p>
            <a:endParaRPr lang="en-US" altLang="ko-KR" b="1" dirty="0" smtClean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311           </a:t>
            </a:r>
            <a:r>
              <a:rPr lang="en-US" altLang="ko-KR" b="1" dirty="0">
                <a:solidFill>
                  <a:srgbClr val="C00000"/>
                </a:solidFill>
                <a:latin typeface="Courier New" pitchFamily="49" charset="0"/>
              </a:rPr>
              <a:t>*--p</a:t>
            </a:r>
            <a:r>
              <a:rPr lang="en-US" altLang="ko-KR" b="1" dirty="0">
                <a:latin typeface="Courier New" pitchFamily="49" charset="0"/>
              </a:rPr>
              <a:t> = '0' + (</a:t>
            </a:r>
            <a:r>
              <a:rPr lang="en-US" altLang="ko-KR" b="1" dirty="0" err="1">
                <a:latin typeface="Courier New" pitchFamily="49" charset="0"/>
              </a:rPr>
              <a:t>int</a:t>
            </a:r>
            <a:r>
              <a:rPr lang="en-US" altLang="ko-KR" b="1" dirty="0">
                <a:latin typeface="Courier New" pitchFamily="49" charset="0"/>
              </a:rPr>
              <a:t>) (count % 10);</a:t>
            </a:r>
          </a:p>
          <a:p>
            <a:r>
              <a:rPr lang="en-US" altLang="ko-KR" b="1" dirty="0">
                <a:latin typeface="Courier New" pitchFamily="49" charset="0"/>
              </a:rPr>
              <a:t>312         while ((count /= 10) != 0);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533400" y="5272087"/>
            <a:ext cx="305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 dirty="0" err="1">
                <a:latin typeface="Courier New" pitchFamily="49" charset="0"/>
              </a:rPr>
              <a:t>rmt.c</a:t>
            </a:r>
            <a:r>
              <a:rPr lang="en-US" altLang="ko-KR" b="1" dirty="0">
                <a:latin typeface="Courier New" pitchFamily="49" charset="0"/>
              </a:rPr>
              <a:t> in GNU tar 1.13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9EFA0-E5A5-43F0-993D-C7CDA385C668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3200400" y="3395246"/>
            <a:ext cx="5334000" cy="338554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p = {offset=[63,63], size=[64,64]},  count = [0, +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Trebuchet MS" pitchFamily="34" charset="0"/>
              </a:rPr>
              <a:t>oo</a:t>
            </a:r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3962400"/>
            <a:ext cx="5334000" cy="338554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p = {offset=[</a:t>
            </a:r>
            <a:r>
              <a:rPr lang="en-US" altLang="ko-KR" sz="1600" b="1" dirty="0" smtClean="0">
                <a:solidFill>
                  <a:srgbClr val="C00000"/>
                </a:solidFill>
                <a:latin typeface="Trebuchet MS" pitchFamily="34" charset="0"/>
              </a:rPr>
              <a:t>-oo,</a:t>
            </a:r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63], size=[64,64]},  count = [0, +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Trebuchet MS" pitchFamily="34" charset="0"/>
              </a:rPr>
              <a:t>oo</a:t>
            </a:r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The Filtering Algorithm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16931-2FDC-4E44-9E46-B3DFED607D01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2743202" y="2286000"/>
            <a:ext cx="3048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Extract a Program Snippet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43202" y="3048000"/>
            <a:ext cx="3048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Build an Initial Context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99174" y="3810000"/>
            <a:ext cx="2563428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SMT Translation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999174" y="4572000"/>
            <a:ext cx="2563428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Symbolic Execution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362202" y="5791200"/>
            <a:ext cx="1905000" cy="4572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It’s a false alarm.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48200" y="579120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I don’t know.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>
          <a:xfrm rot="5400000">
            <a:off x="3342074" y="5219700"/>
            <a:ext cx="609600" cy="381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16200000" flipH="1">
            <a:off x="4599374" y="5257800"/>
            <a:ext cx="609600" cy="304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rot="5400000">
            <a:off x="4039396" y="2132806"/>
            <a:ext cx="304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 rot="5400000">
            <a:off x="4066768" y="3656806"/>
            <a:ext cx="304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rot="5400000">
            <a:off x="4066768" y="4418806"/>
            <a:ext cx="304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37174" y="5224046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latin typeface="+mn-lt"/>
              </a:rPr>
              <a:t>unsatisfiable</a:t>
            </a:r>
            <a:endParaRPr lang="ko-KR" altLang="en-US" sz="16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6106" y="5224046"/>
            <a:ext cx="2214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latin typeface="+mn-lt"/>
              </a:rPr>
              <a:t>satisfiable</a:t>
            </a:r>
            <a:r>
              <a:rPr lang="en-US" altLang="ko-KR" sz="1600" dirty="0" smtClean="0">
                <a:latin typeface="+mn-lt"/>
              </a:rPr>
              <a:t> or unknown</a:t>
            </a:r>
            <a:endParaRPr lang="ko-KR" altLang="en-US" sz="1600" dirty="0">
              <a:latin typeface="+mn-lt"/>
            </a:endParaRPr>
          </a:p>
        </p:txBody>
      </p:sp>
      <p:sp>
        <p:nvSpPr>
          <p:cNvPr id="40" name="원호 39"/>
          <p:cNvSpPr/>
          <p:nvPr/>
        </p:nvSpPr>
        <p:spPr>
          <a:xfrm>
            <a:off x="5105402" y="4572000"/>
            <a:ext cx="1143000" cy="457200"/>
          </a:xfrm>
          <a:prstGeom prst="arc">
            <a:avLst>
              <a:gd name="adj1" fmla="val 16200000"/>
              <a:gd name="adj2" fmla="val 5597357"/>
            </a:avLst>
          </a:prstGeom>
          <a:ln w="38100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6324600" y="4614446"/>
            <a:ext cx="1496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loop execution</a:t>
            </a:r>
            <a:endParaRPr lang="ko-KR" altLang="en-US" sz="1600" dirty="0">
              <a:latin typeface="+mn-lt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743202" y="1524000"/>
            <a:ext cx="3048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Choose an Alarm Statement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43" name="직선 화살표 연결선 42"/>
          <p:cNvCxnSpPr/>
          <p:nvPr/>
        </p:nvCxnSpPr>
        <p:spPr>
          <a:xfrm rot="5400000">
            <a:off x="4039396" y="2894806"/>
            <a:ext cx="304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2057402" y="1752600"/>
            <a:ext cx="609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rot="16200000" flipH="1">
            <a:off x="-304799" y="4114799"/>
            <a:ext cx="4724400" cy="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2057402" y="60198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rot="5400000">
            <a:off x="5257802" y="6400800"/>
            <a:ext cx="15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2057402" y="6477000"/>
            <a:ext cx="32766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5867402" y="1752600"/>
            <a:ext cx="10668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rot="5400000">
            <a:off x="6706396" y="1980406"/>
            <a:ext cx="4572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19802" y="137160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No alarm</a:t>
            </a:r>
            <a:endParaRPr lang="ko-KR" altLang="en-US" sz="1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05602" y="2176046"/>
            <a:ext cx="516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Exit</a:t>
            </a:r>
            <a:endParaRPr lang="ko-KR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Extract a Program Snippet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/>
              <a:t>Extract a backward program slice with respect to the target alarm statement</a:t>
            </a:r>
          </a:p>
          <a:p>
            <a:pPr lvl="1" eaLnBrk="1" hangingPunct="1"/>
            <a:r>
              <a:rPr lang="en-US" altLang="ko-KR" sz="2400" dirty="0" smtClean="0"/>
              <a:t>Up to the </a:t>
            </a:r>
            <a:r>
              <a:rPr lang="en-US" altLang="ko-KR" sz="2400" u="sng" dirty="0" smtClean="0"/>
              <a:t>safe</a:t>
            </a:r>
            <a:r>
              <a:rPr lang="en-US" altLang="ko-KR" sz="2400" dirty="0" smtClean="0"/>
              <a:t> point</a:t>
            </a:r>
          </a:p>
          <a:p>
            <a:pPr lvl="1" eaLnBrk="1" hangingPunct="1"/>
            <a:r>
              <a:rPr lang="en-US" altLang="ko-KR" sz="2400" dirty="0" smtClean="0"/>
              <a:t>Within the procedure boundary</a:t>
            </a:r>
          </a:p>
          <a:p>
            <a:pPr lvl="1" eaLnBrk="1" hangingPunct="1"/>
            <a:r>
              <a:rPr lang="en-US" altLang="ko-KR" sz="2400" dirty="0" smtClean="0"/>
              <a:t>Note: We use Raccoon results to imitate function calls.</a:t>
            </a:r>
          </a:p>
          <a:p>
            <a:pPr lvl="1" eaLnBrk="1" hangingPunct="1"/>
            <a:endParaRPr lang="en-US" altLang="ko-KR" sz="2400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857CD-9973-4B11-9488-534ADD38B993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Program Snippet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533400" y="1600200"/>
            <a:ext cx="8077200" cy="341632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strike="sngStrike" dirty="0">
                <a:latin typeface="Courier New" pitchFamily="49" charset="0"/>
              </a:rPr>
              <a:t>302         count = </a:t>
            </a:r>
            <a:r>
              <a:rPr lang="en-US" altLang="ko-KR" b="1" strike="sngStrike" dirty="0" err="1">
                <a:latin typeface="Courier New" pitchFamily="49" charset="0"/>
              </a:rPr>
              <a:t>lseek</a:t>
            </a:r>
            <a:r>
              <a:rPr lang="en-US" altLang="ko-KR" b="1" strike="sngStrike" dirty="0">
                <a:latin typeface="Courier New" pitchFamily="49" charset="0"/>
              </a:rPr>
              <a:t> (tape, count, whence);</a:t>
            </a:r>
          </a:p>
          <a:p>
            <a:r>
              <a:rPr lang="en-US" altLang="ko-KR" b="1" strike="sngStrike" dirty="0">
                <a:latin typeface="Courier New" pitchFamily="49" charset="0"/>
              </a:rPr>
              <a:t>303         if (count &lt; 0)</a:t>
            </a:r>
          </a:p>
          <a:p>
            <a:r>
              <a:rPr lang="en-US" altLang="ko-KR" b="1" strike="sngStrike" dirty="0">
                <a:latin typeface="Courier New" pitchFamily="49" charset="0"/>
              </a:rPr>
              <a:t>304           </a:t>
            </a:r>
            <a:r>
              <a:rPr lang="en-US" altLang="ko-KR" b="1" strike="sngStrike" dirty="0" err="1">
                <a:latin typeface="Courier New" pitchFamily="49" charset="0"/>
              </a:rPr>
              <a:t>goto</a:t>
            </a:r>
            <a:r>
              <a:rPr lang="en-US" altLang="ko-KR" b="1" strike="sngStrike" dirty="0">
                <a:latin typeface="Courier New" pitchFamily="49" charset="0"/>
              </a:rPr>
              <a:t> </a:t>
            </a:r>
            <a:r>
              <a:rPr lang="en-US" altLang="ko-KR" b="1" strike="sngStrike" dirty="0" err="1">
                <a:latin typeface="Courier New" pitchFamily="49" charset="0"/>
              </a:rPr>
              <a:t>ioerror</a:t>
            </a:r>
            <a:r>
              <a:rPr lang="en-US" altLang="ko-KR" b="1" strike="sngStrike" dirty="0">
                <a:latin typeface="Courier New" pitchFamily="49" charset="0"/>
              </a:rPr>
              <a:t>;</a:t>
            </a:r>
          </a:p>
          <a:p>
            <a:r>
              <a:rPr lang="en-US" altLang="ko-KR" b="1" strike="sngStrike" dirty="0">
                <a:latin typeface="Courier New" pitchFamily="49" charset="0"/>
              </a:rPr>
              <a:t>305 </a:t>
            </a:r>
          </a:p>
          <a:p>
            <a:endParaRPr lang="en-US" altLang="ko-KR" b="1" strike="sngStrike" dirty="0">
              <a:latin typeface="Courier New" pitchFamily="49" charset="0"/>
            </a:endParaRPr>
          </a:p>
          <a:p>
            <a:r>
              <a:rPr lang="en-US" altLang="ko-KR" b="1" strike="sngStrike" dirty="0">
                <a:latin typeface="Courier New" pitchFamily="49" charset="0"/>
              </a:rPr>
              <a:t>308         p = </a:t>
            </a:r>
            <a:r>
              <a:rPr lang="en-US" altLang="ko-KR" b="1" strike="sngStrike" dirty="0" err="1">
                <a:latin typeface="Courier New" pitchFamily="49" charset="0"/>
              </a:rPr>
              <a:t>count_string</a:t>
            </a:r>
            <a:r>
              <a:rPr lang="en-US" altLang="ko-KR" b="1" strike="sngStrike" dirty="0">
                <a:latin typeface="Courier New" pitchFamily="49" charset="0"/>
              </a:rPr>
              <a:t> + </a:t>
            </a:r>
            <a:r>
              <a:rPr lang="en-US" altLang="ko-KR" b="1" strike="sngStrike" dirty="0" err="1">
                <a:latin typeface="Courier New" pitchFamily="49" charset="0"/>
              </a:rPr>
              <a:t>sizeof</a:t>
            </a:r>
            <a:r>
              <a:rPr lang="en-US" altLang="ko-KR" b="1" strike="sngStrike" dirty="0">
                <a:latin typeface="Courier New" pitchFamily="49" charset="0"/>
              </a:rPr>
              <a:t> </a:t>
            </a:r>
            <a:r>
              <a:rPr lang="en-US" altLang="ko-KR" b="1" strike="sngStrike" dirty="0" err="1">
                <a:latin typeface="Courier New" pitchFamily="49" charset="0"/>
              </a:rPr>
              <a:t>count_string</a:t>
            </a:r>
            <a:r>
              <a:rPr lang="en-US" altLang="ko-KR" b="1" strike="sngStrike" dirty="0">
                <a:latin typeface="Courier New" pitchFamily="49" charset="0"/>
              </a:rPr>
              <a:t>;</a:t>
            </a:r>
          </a:p>
          <a:p>
            <a:r>
              <a:rPr lang="en-US" altLang="ko-KR" b="1" strike="sngStrike" dirty="0">
                <a:latin typeface="Courier New" pitchFamily="49" charset="0"/>
              </a:rPr>
              <a:t>309         *--p = '\0';</a:t>
            </a:r>
          </a:p>
          <a:p>
            <a:endParaRPr lang="en-US" altLang="ko-KR" b="1" dirty="0" smtClean="0">
              <a:latin typeface="Courier New" pitchFamily="49" charset="0"/>
            </a:endParaRPr>
          </a:p>
          <a:p>
            <a:endParaRPr lang="en-US" altLang="ko-KR" b="1" dirty="0" smtClean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310         </a:t>
            </a:r>
            <a:r>
              <a:rPr lang="en-US" altLang="ko-KR" b="1" dirty="0">
                <a:latin typeface="Courier New" pitchFamily="49" charset="0"/>
              </a:rPr>
              <a:t>do</a:t>
            </a:r>
          </a:p>
          <a:p>
            <a:r>
              <a:rPr lang="en-US" altLang="ko-KR" b="1" dirty="0">
                <a:latin typeface="Courier New" pitchFamily="49" charset="0"/>
              </a:rPr>
              <a:t>311           *--p = '0' + (</a:t>
            </a:r>
            <a:r>
              <a:rPr lang="en-US" altLang="ko-KR" b="1" dirty="0" err="1">
                <a:latin typeface="Courier New" pitchFamily="49" charset="0"/>
              </a:rPr>
              <a:t>int</a:t>
            </a:r>
            <a:r>
              <a:rPr lang="en-US" altLang="ko-KR" b="1" dirty="0">
                <a:latin typeface="Courier New" pitchFamily="49" charset="0"/>
              </a:rPr>
              <a:t>) (count % 10);</a:t>
            </a:r>
          </a:p>
          <a:p>
            <a:r>
              <a:rPr lang="en-US" altLang="ko-KR" b="1" dirty="0">
                <a:latin typeface="Courier New" pitchFamily="49" charset="0"/>
              </a:rPr>
              <a:t>312         while ((count /= 10) != 0);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53AE1-682B-46AA-8DD8-06AACD771640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881973" y="5257800"/>
            <a:ext cx="6494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0070C0"/>
                </a:solidFill>
                <a:latin typeface="+mn-lt"/>
              </a:rPr>
              <a:t>Backward program slicing to the safely accessible point.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3657600"/>
            <a:ext cx="5334000" cy="338554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p = {offset=[63,63], size=[64,64]},  count = [0, +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Trebuchet MS" pitchFamily="34" charset="0"/>
              </a:rPr>
              <a:t>oo</a:t>
            </a:r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]</a:t>
            </a:r>
          </a:p>
        </p:txBody>
      </p:sp>
      <p:sp>
        <p:nvSpPr>
          <p:cNvPr id="9" name="오른쪽 화살표 8"/>
          <p:cNvSpPr/>
          <p:nvPr/>
        </p:nvSpPr>
        <p:spPr>
          <a:xfrm rot="16200000">
            <a:off x="7772400" y="4114800"/>
            <a:ext cx="762000" cy="3048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7783417" y="3886200"/>
            <a:ext cx="685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Morris worm </a:t>
            </a:r>
            <a:r>
              <a:rPr lang="en-US" altLang="ko-KR" dirty="0" smtClean="0"/>
              <a:t>(1998)</a:t>
            </a:r>
          </a:p>
          <a:p>
            <a:pPr lvl="1"/>
            <a:r>
              <a:rPr lang="en-US" altLang="ko-KR" dirty="0" smtClean="0"/>
              <a:t>Infected over 6,000 major Unix machines.</a:t>
            </a:r>
          </a:p>
          <a:p>
            <a:pPr lvl="1"/>
            <a:r>
              <a:rPr lang="en-US" altLang="ko-KR" dirty="0" smtClean="0"/>
              <a:t>Buffer overflows in UNIX </a:t>
            </a:r>
            <a:r>
              <a:rPr lang="en-US" altLang="ko-KR" dirty="0" err="1" smtClean="0"/>
              <a:t>fingerd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0070C0"/>
                </a:solidFill>
              </a:rPr>
              <a:t>Code-Red virus </a:t>
            </a:r>
            <a:r>
              <a:rPr lang="en-US" altLang="ko-KR" dirty="0" smtClean="0"/>
              <a:t>(2001)</a:t>
            </a:r>
          </a:p>
          <a:p>
            <a:pPr lvl="1"/>
            <a:r>
              <a:rPr lang="en-US" altLang="ko-KR" dirty="0" smtClean="0"/>
              <a:t>Infected over 359,000 computers in 14 hours.</a:t>
            </a:r>
          </a:p>
          <a:p>
            <a:pPr lvl="1"/>
            <a:r>
              <a:rPr lang="en-US" altLang="ko-KR" dirty="0" smtClean="0"/>
              <a:t>Buffer overflows in Microsoft IIS</a:t>
            </a:r>
          </a:p>
          <a:p>
            <a:r>
              <a:rPr lang="en-US" altLang="ko-KR" dirty="0" smtClean="0"/>
              <a:t>Buffer overflows account for 1/3 of the severe remotely exploitable vulnerabilities.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6AF6-277D-4949-A33D-CCA7D9F76C59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Program Snippet in SSA Form</a:t>
            </a:r>
            <a:endParaRPr lang="ko-KR" altLang="en-US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533400" y="1600200"/>
            <a:ext cx="8077200" cy="286232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b="1" dirty="0" smtClean="0">
              <a:latin typeface="Courier New" pitchFamily="49" charset="0"/>
            </a:endParaRPr>
          </a:p>
          <a:p>
            <a:endParaRPr lang="en-US" altLang="ko-KR" b="1" dirty="0" smtClean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while </a:t>
            </a:r>
            <a:r>
              <a:rPr lang="en-US" altLang="ko-KR" b="1" dirty="0">
                <a:latin typeface="Courier New" pitchFamily="49" charset="0"/>
              </a:rPr>
              <a:t>(1) {</a:t>
            </a:r>
          </a:p>
          <a:p>
            <a:r>
              <a:rPr lang="en-US" altLang="ko-KR" b="1" dirty="0">
                <a:latin typeface="Courier New" pitchFamily="49" charset="0"/>
              </a:rPr>
              <a:t>    p_1 = p_0 - 1;</a:t>
            </a:r>
          </a:p>
          <a:p>
            <a:r>
              <a:rPr lang="en-US" altLang="ko-KR" b="1" dirty="0">
                <a:latin typeface="Courier New" pitchFamily="49" charset="0"/>
              </a:rPr>
              <a:t>    (*p_1) = (char)(48 + (</a:t>
            </a:r>
            <a:r>
              <a:rPr lang="en-US" altLang="ko-KR" b="1" dirty="0" err="1">
                <a:latin typeface="Courier New" pitchFamily="49" charset="0"/>
              </a:rPr>
              <a:t>int</a:t>
            </a:r>
            <a:r>
              <a:rPr lang="en-US" altLang="ko-KR" b="1" dirty="0">
                <a:latin typeface="Courier New" pitchFamily="49" charset="0"/>
              </a:rPr>
              <a:t>)(</a:t>
            </a:r>
            <a:r>
              <a:rPr lang="en-US" altLang="ko-KR" b="1" dirty="0" smtClean="0">
                <a:latin typeface="Courier New" pitchFamily="49" charset="0"/>
              </a:rPr>
              <a:t>count_0 </a:t>
            </a:r>
            <a:r>
              <a:rPr lang="en-US" altLang="ko-KR" b="1" dirty="0">
                <a:latin typeface="Courier New" pitchFamily="49" charset="0"/>
              </a:rPr>
              <a:t>% 10L));</a:t>
            </a:r>
          </a:p>
          <a:p>
            <a:r>
              <a:rPr lang="en-US" altLang="ko-KR" b="1" dirty="0">
                <a:latin typeface="Courier New" pitchFamily="49" charset="0"/>
              </a:rPr>
              <a:t>    </a:t>
            </a:r>
            <a:r>
              <a:rPr lang="en-US" altLang="ko-KR" b="1" dirty="0" smtClean="0">
                <a:latin typeface="Courier New" pitchFamily="49" charset="0"/>
              </a:rPr>
              <a:t>count_1 </a:t>
            </a:r>
            <a:r>
              <a:rPr lang="en-US" altLang="ko-KR" b="1" dirty="0">
                <a:latin typeface="Courier New" pitchFamily="49" charset="0"/>
              </a:rPr>
              <a:t>= </a:t>
            </a:r>
            <a:r>
              <a:rPr lang="en-US" altLang="ko-KR" b="1" dirty="0" smtClean="0">
                <a:latin typeface="Courier New" pitchFamily="49" charset="0"/>
              </a:rPr>
              <a:t>count_0 </a:t>
            </a:r>
            <a:r>
              <a:rPr lang="en-US" altLang="ko-KR" b="1" dirty="0">
                <a:latin typeface="Courier New" pitchFamily="49" charset="0"/>
              </a:rPr>
              <a:t>/ 10L;</a:t>
            </a:r>
          </a:p>
          <a:p>
            <a:r>
              <a:rPr lang="en-US" altLang="ko-KR" b="1" dirty="0">
                <a:latin typeface="Courier New" pitchFamily="49" charset="0"/>
              </a:rPr>
              <a:t>    if (! (</a:t>
            </a:r>
            <a:r>
              <a:rPr lang="en-US" altLang="ko-KR" b="1" dirty="0" smtClean="0">
                <a:latin typeface="Courier New" pitchFamily="49" charset="0"/>
              </a:rPr>
              <a:t>count_1 </a:t>
            </a:r>
            <a:r>
              <a:rPr lang="en-US" altLang="ko-KR" b="1" dirty="0">
                <a:latin typeface="Courier New" pitchFamily="49" charset="0"/>
              </a:rPr>
              <a:t>!= 0L)) {</a:t>
            </a:r>
          </a:p>
          <a:p>
            <a:r>
              <a:rPr lang="en-US" altLang="ko-KR" b="1" dirty="0">
                <a:latin typeface="Courier New" pitchFamily="49" charset="0"/>
              </a:rPr>
              <a:t>        break;</a:t>
            </a:r>
          </a:p>
          <a:p>
            <a:r>
              <a:rPr lang="en-US" altLang="ko-KR" b="1" dirty="0">
                <a:latin typeface="Courier New" pitchFamily="49" charset="0"/>
              </a:rPr>
              <a:t>    }</a:t>
            </a:r>
          </a:p>
          <a:p>
            <a:r>
              <a:rPr lang="en-US" altLang="ko-KR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1161E-EC11-4801-BBAB-7B17120FB1E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990600" y="4763869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70C0"/>
                </a:solidFill>
                <a:latin typeface="+mn-lt"/>
              </a:rPr>
              <a:t>Internal format is in static single assignment (SSA) form.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5334000" cy="338554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p = {offset=[63,63], size=[64,64]},  count = [0, +</a:t>
            </a:r>
            <a:r>
              <a:rPr lang="en-US" altLang="ko-KR" sz="1600" b="1" dirty="0" err="1" smtClean="0">
                <a:solidFill>
                  <a:srgbClr val="0070C0"/>
                </a:solidFill>
                <a:latin typeface="Trebuchet MS" pitchFamily="34" charset="0"/>
              </a:rPr>
              <a:t>oo</a:t>
            </a:r>
            <a:r>
              <a:rPr lang="en-US" altLang="ko-KR" sz="1600" b="1" dirty="0" smtClean="0">
                <a:solidFill>
                  <a:srgbClr val="0070C0"/>
                </a:solidFill>
                <a:latin typeface="Trebuchet MS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Initial Context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53AE1-682B-46AA-8DD8-06AACD77164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600200"/>
            <a:ext cx="8077200" cy="1754326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Initial </a:t>
            </a:r>
            <a:r>
              <a:rPr lang="en-US" altLang="ko-KR" b="1" dirty="0" smtClean="0">
                <a:latin typeface="Courier New" pitchFamily="49" charset="0"/>
              </a:rPr>
              <a:t>Context </a:t>
            </a:r>
            <a:r>
              <a:rPr lang="en-US" altLang="ko-KR" b="1" dirty="0">
                <a:latin typeface="Courier New" pitchFamily="49" charset="0"/>
              </a:rPr>
              <a:t>Formula</a:t>
            </a:r>
          </a:p>
          <a:p>
            <a:endParaRPr lang="en-US" altLang="ko-KR" b="1" dirty="0" smtClean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</a:t>
            </a:r>
            <a:r>
              <a:rPr lang="en-US" altLang="ko-KR" b="1" dirty="0">
                <a:latin typeface="Courier New" pitchFamily="49" charset="0"/>
              </a:rPr>
              <a:t>assert </a:t>
            </a:r>
            <a:r>
              <a:rPr lang="en-US" altLang="ko-KR" b="1" dirty="0" smtClean="0">
                <a:latin typeface="Courier New" pitchFamily="49" charset="0"/>
              </a:rPr>
              <a:t>(p.offset_0 = 63</a:t>
            </a:r>
            <a:r>
              <a:rPr lang="en-US" altLang="ko-KR" b="1" dirty="0">
                <a:latin typeface="Courier New" pitchFamily="49" charset="0"/>
              </a:rPr>
              <a:t>))</a:t>
            </a:r>
          </a:p>
          <a:p>
            <a:r>
              <a:rPr lang="en-US" altLang="ko-KR" b="1" dirty="0">
                <a:latin typeface="Courier New" pitchFamily="49" charset="0"/>
              </a:rPr>
              <a:t>(assert </a:t>
            </a:r>
            <a:r>
              <a:rPr lang="en-US" altLang="ko-KR" b="1" dirty="0" smtClean="0">
                <a:latin typeface="Courier New" pitchFamily="49" charset="0"/>
              </a:rPr>
              <a:t>(p.size_0 = 64</a:t>
            </a:r>
            <a:r>
              <a:rPr lang="en-US" altLang="ko-KR" b="1" dirty="0">
                <a:latin typeface="Courier New" pitchFamily="49" charset="0"/>
              </a:rPr>
              <a:t>))</a:t>
            </a:r>
          </a:p>
          <a:p>
            <a:r>
              <a:rPr lang="en-US" altLang="ko-KR" b="1" dirty="0">
                <a:latin typeface="Courier New" pitchFamily="49" charset="0"/>
              </a:rPr>
              <a:t>(assert </a:t>
            </a:r>
            <a:r>
              <a:rPr lang="en-US" altLang="ko-KR" b="1" dirty="0" smtClean="0">
                <a:latin typeface="Courier New" pitchFamily="49" charset="0"/>
              </a:rPr>
              <a:t>(count_0 &gt;= 0</a:t>
            </a:r>
            <a:r>
              <a:rPr lang="en-US" altLang="ko-KR" b="1" dirty="0">
                <a:latin typeface="Courier New" pitchFamily="49" charset="0"/>
              </a:rPr>
              <a:t>))</a:t>
            </a:r>
          </a:p>
          <a:p>
            <a:r>
              <a:rPr lang="en-US" altLang="ko-KR" b="1" dirty="0">
                <a:latin typeface="Courier New" pitchFamily="49" charset="0"/>
              </a:rPr>
              <a:t>(assert </a:t>
            </a:r>
            <a:r>
              <a:rPr lang="en-US" altLang="ko-KR" b="1" dirty="0" smtClean="0">
                <a:latin typeface="Courier New" pitchFamily="49" charset="0"/>
              </a:rPr>
              <a:t>(count_0 &lt; 9223372036854775807</a:t>
            </a:r>
            <a:r>
              <a:rPr lang="en-US" altLang="ko-KR" b="1" dirty="0">
                <a:latin typeface="Courier New" pitchFamily="49" charset="0"/>
              </a:rPr>
              <a:t>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3773269"/>
            <a:ext cx="7404591" cy="797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altLang="ko-KR" sz="2000" dirty="0" smtClean="0">
                <a:solidFill>
                  <a:srgbClr val="0070C0"/>
                </a:solidFill>
                <a:latin typeface="+mn-lt"/>
              </a:rPr>
              <a:t>Need initial context for live-in variables of the program snippet</a:t>
            </a:r>
          </a:p>
          <a:p>
            <a:pPr>
              <a:spcBef>
                <a:spcPts val="672"/>
              </a:spcBef>
            </a:pPr>
            <a:r>
              <a:rPr lang="en-US" altLang="ko-KR" sz="2000" dirty="0" smtClean="0">
                <a:latin typeface="+mn-lt"/>
              </a:rPr>
              <a:t>      Constructed from the results of interval analysis of Raccoon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1109949" y="4224051"/>
            <a:ext cx="381000" cy="3048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600" dirty="0" smtClean="0"/>
              <a:t>Symbolic Execution of Loops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255428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itchFamily="49" charset="0"/>
              </a:rPr>
              <a:t>let </a:t>
            </a:r>
            <a:r>
              <a:rPr lang="en-US" altLang="ko-KR" sz="1600" b="1" dirty="0" err="1">
                <a:latin typeface="Courier New" pitchFamily="49" charset="0"/>
              </a:rPr>
              <a:t>isFalseAlarm</a:t>
            </a:r>
            <a:r>
              <a:rPr lang="en-US" altLang="ko-KR" sz="1600" b="1" dirty="0">
                <a:latin typeface="Courier New" pitchFamily="49" charset="0"/>
              </a:rPr>
              <a:t>(</a:t>
            </a:r>
            <a:r>
              <a:rPr lang="en-US" altLang="ko-KR" sz="1600" b="1" dirty="0" err="1">
                <a:latin typeface="Courier New" pitchFamily="49" charset="0"/>
              </a:rPr>
              <a:t>ctxt</a:t>
            </a:r>
            <a:r>
              <a:rPr lang="en-US" altLang="ko-KR" sz="1600" b="1" dirty="0">
                <a:latin typeface="Courier New" pitchFamily="49" charset="0"/>
              </a:rPr>
              <a:t>, 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) =</a:t>
            </a:r>
          </a:p>
          <a:p>
            <a:endParaRPr lang="en-US" altLang="ko-KR" sz="1600" b="1" dirty="0">
              <a:latin typeface="Courier New" pitchFamily="49" charset="0"/>
            </a:endParaRPr>
          </a:p>
          <a:p>
            <a:r>
              <a:rPr lang="en-US" altLang="ko-KR" sz="1600" b="1" dirty="0">
                <a:latin typeface="Courier New" pitchFamily="49" charset="0"/>
              </a:rPr>
              <a:t>  if </a:t>
            </a:r>
            <a:r>
              <a:rPr lang="en-US" altLang="ko-KR" sz="1600" b="1" dirty="0" err="1">
                <a:latin typeface="Courier New" pitchFamily="49" charset="0"/>
              </a:rPr>
              <a:t>isSat</a:t>
            </a:r>
            <a:r>
              <a:rPr lang="en-US" altLang="ko-KR" sz="1600" b="1" dirty="0">
                <a:latin typeface="Courier New" pitchFamily="49" charset="0"/>
              </a:rPr>
              <a:t>(</a:t>
            </a:r>
            <a:r>
              <a:rPr lang="en-US" altLang="ko-KR" sz="1600" b="1" dirty="0" err="1">
                <a:latin typeface="Courier New" pitchFamily="49" charset="0"/>
              </a:rPr>
              <a:t>ctxt</a:t>
            </a:r>
            <a:r>
              <a:rPr lang="en-US" altLang="ko-KR" sz="1600" b="1" dirty="0">
                <a:latin typeface="Courier New" pitchFamily="49" charset="0"/>
              </a:rPr>
              <a:t> &amp;&amp; l-path[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 &amp;&amp; l-alarm[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]) then DONTKNOW</a:t>
            </a:r>
          </a:p>
          <a:p>
            <a:r>
              <a:rPr lang="en-US" altLang="ko-KR" sz="1600" b="1" dirty="0">
                <a:latin typeface="Courier New" pitchFamily="49" charset="0"/>
              </a:rPr>
              <a:t>  else</a:t>
            </a:r>
          </a:p>
          <a:p>
            <a:r>
              <a:rPr lang="en-US" altLang="ko-KR" sz="1600" b="1" dirty="0">
                <a:latin typeface="Courier New" pitchFamily="49" charset="0"/>
              </a:rPr>
              <a:t>    if </a:t>
            </a:r>
            <a:r>
              <a:rPr lang="en-US" altLang="ko-KR" sz="1600" b="1" dirty="0" err="1">
                <a:latin typeface="Courier New" pitchFamily="49" charset="0"/>
              </a:rPr>
              <a:t>isSat</a:t>
            </a:r>
            <a:r>
              <a:rPr lang="en-US" altLang="ko-KR" sz="1600" b="1" dirty="0">
                <a:latin typeface="Courier New" pitchFamily="49" charset="0"/>
              </a:rPr>
              <a:t>(</a:t>
            </a:r>
            <a:r>
              <a:rPr lang="en-US" altLang="ko-KR" sz="1600" b="1" dirty="0" err="1">
                <a:latin typeface="Courier New" pitchFamily="49" charset="0"/>
              </a:rPr>
              <a:t>ctxt</a:t>
            </a:r>
            <a:r>
              <a:rPr lang="en-US" altLang="ko-KR" sz="1600" b="1" dirty="0">
                <a:latin typeface="Courier New" pitchFamily="49" charset="0"/>
              </a:rPr>
              <a:t> &amp;&amp; r-path[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 &amp;&amp; r-alarm[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]) then DONTKNOW</a:t>
            </a:r>
          </a:p>
          <a:p>
            <a:r>
              <a:rPr lang="en-US" altLang="ko-KR" sz="1600" b="1" dirty="0">
                <a:latin typeface="Courier New" pitchFamily="49" charset="0"/>
              </a:rPr>
              <a:t>    else</a:t>
            </a:r>
          </a:p>
          <a:p>
            <a:r>
              <a:rPr lang="en-US" altLang="ko-KR" sz="1600" b="1" dirty="0">
                <a:latin typeface="Courier New" pitchFamily="49" charset="0"/>
              </a:rPr>
              <a:t>      if </a:t>
            </a:r>
            <a:r>
              <a:rPr lang="en-US" altLang="ko-KR" sz="1600" b="1" dirty="0" err="1">
                <a:latin typeface="Courier New" pitchFamily="49" charset="0"/>
              </a:rPr>
              <a:t>isSat</a:t>
            </a:r>
            <a:r>
              <a:rPr lang="en-US" altLang="ko-KR" sz="1600" b="1" dirty="0">
                <a:latin typeface="Courier New" pitchFamily="49" charset="0"/>
              </a:rPr>
              <a:t>(</a:t>
            </a:r>
            <a:r>
              <a:rPr lang="en-US" altLang="ko-KR" sz="1600" b="1" dirty="0" err="1">
                <a:latin typeface="Courier New" pitchFamily="49" charset="0"/>
              </a:rPr>
              <a:t>ctxt</a:t>
            </a:r>
            <a:r>
              <a:rPr lang="en-US" altLang="ko-KR" sz="1600" b="1" dirty="0">
                <a:latin typeface="Courier New" pitchFamily="49" charset="0"/>
              </a:rPr>
              <a:t> &amp;&amp; r-path[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]) then </a:t>
            </a:r>
          </a:p>
          <a:p>
            <a:r>
              <a:rPr lang="en-US" altLang="ko-KR" sz="1600" b="1" dirty="0">
                <a:latin typeface="Courier New" pitchFamily="49" charset="0"/>
              </a:rPr>
              <a:t>        </a:t>
            </a:r>
            <a:r>
              <a:rPr lang="en-US" altLang="ko-KR" sz="1600" b="1" dirty="0" err="1">
                <a:latin typeface="Courier New" pitchFamily="49" charset="0"/>
              </a:rPr>
              <a:t>isFalseAlarm</a:t>
            </a:r>
            <a:r>
              <a:rPr lang="en-US" altLang="ko-KR" sz="1600" b="1" dirty="0">
                <a:latin typeface="Courier New" pitchFamily="49" charset="0"/>
              </a:rPr>
              <a:t>(</a:t>
            </a:r>
            <a:r>
              <a:rPr lang="en-US" altLang="ko-KR" sz="1600" b="1" dirty="0" err="1">
                <a:latin typeface="Courier New" pitchFamily="49" charset="0"/>
              </a:rPr>
              <a:t>ctxt</a:t>
            </a:r>
            <a:r>
              <a:rPr lang="en-US" altLang="ko-KR" sz="1600" b="1" dirty="0">
                <a:latin typeface="Courier New" pitchFamily="49" charset="0"/>
              </a:rPr>
              <a:t> &amp;&amp; r-path[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], </a:t>
            </a:r>
            <a:r>
              <a:rPr lang="en-US" altLang="ko-KR" sz="1600" b="1" dirty="0" err="1">
                <a:latin typeface="Courier New" pitchFamily="49" charset="0"/>
              </a:rPr>
              <a:t>i</a:t>
            </a:r>
            <a:r>
              <a:rPr lang="en-US" altLang="ko-KR" sz="1600" b="1" dirty="0">
                <a:latin typeface="Courier New" pitchFamily="49" charset="0"/>
              </a:rPr>
              <a:t> + 1)</a:t>
            </a:r>
          </a:p>
          <a:p>
            <a:r>
              <a:rPr lang="en-US" altLang="ko-KR" sz="1600" b="1" dirty="0">
                <a:latin typeface="Courier New" pitchFamily="49" charset="0"/>
              </a:rPr>
              <a:t>      else</a:t>
            </a:r>
          </a:p>
          <a:p>
            <a:r>
              <a:rPr lang="en-US" altLang="ko-KR" sz="1600" b="1" dirty="0">
                <a:latin typeface="Courier New" pitchFamily="49" charset="0"/>
              </a:rPr>
              <a:t>        YES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590800" y="48768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4800600" y="4876800"/>
            <a:ext cx="228600" cy="5334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6400800" y="4876800"/>
            <a:ext cx="228600" cy="5334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 flipH="1">
            <a:off x="4724400" y="54102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6629400" y="54102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H="1">
            <a:off x="1219200" y="48768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0750B-4985-491C-A55B-E47D44DA938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16" name="TextBox 15"/>
          <p:cNvSpPr txBox="1"/>
          <p:nvPr/>
        </p:nvSpPr>
        <p:spPr>
          <a:xfrm>
            <a:off x="533400" y="5029200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l-path</a:t>
            </a:r>
            <a:endParaRPr lang="ko-KR" altLang="en-US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3200" y="4995446"/>
            <a:ext cx="735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r-path</a:t>
            </a:r>
            <a:endParaRPr lang="ko-KR" altLang="en-US" sz="16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90149" y="5562600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l-path</a:t>
            </a:r>
            <a:endParaRPr lang="ko-KR" altLang="en-US" sz="16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8599" y="5562600"/>
            <a:ext cx="735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r-path</a:t>
            </a:r>
            <a:endParaRPr lang="ko-KR" altLang="en-US" sz="16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4953000"/>
            <a:ext cx="1210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0070C0"/>
                </a:solidFill>
                <a:latin typeface="+mn-lt"/>
              </a:rPr>
              <a:t>1</a:t>
            </a:r>
            <a:r>
              <a:rPr lang="en-US" altLang="ko-KR" sz="1600" baseline="30000" dirty="0" smtClean="0">
                <a:solidFill>
                  <a:srgbClr val="0070C0"/>
                </a:solidFill>
                <a:latin typeface="+mn-lt"/>
              </a:rPr>
              <a:t>st</a:t>
            </a:r>
            <a:r>
              <a:rPr lang="en-US" altLang="ko-KR" sz="1600" dirty="0" smtClean="0">
                <a:solidFill>
                  <a:srgbClr val="0070C0"/>
                </a:solidFill>
                <a:latin typeface="+mn-lt"/>
              </a:rPr>
              <a:t> iteration</a:t>
            </a:r>
            <a:endParaRPr lang="ko-KR" alt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오른쪽 화살표 20"/>
          <p:cNvSpPr/>
          <p:nvPr/>
        </p:nvSpPr>
        <p:spPr>
          <a:xfrm>
            <a:off x="1905000" y="533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>
            <a:off x="3581400" y="533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>
            <a:off x="5638800" y="533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화살표 23"/>
          <p:cNvSpPr/>
          <p:nvPr/>
        </p:nvSpPr>
        <p:spPr>
          <a:xfrm>
            <a:off x="7696200" y="533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8153400" y="5334000"/>
            <a:ext cx="372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+mn-lt"/>
              </a:rPr>
              <a:t>...</a:t>
            </a:r>
            <a:endParaRPr lang="ko-KR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Run It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3400" y="1600200"/>
            <a:ext cx="8077200" cy="258603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latin typeface="Courier New" pitchFamily="49" charset="0"/>
              </a:rPr>
              <a:t>$ time ./rmt-ocaml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The loop is unrolled 18 times.</a:t>
            </a:r>
          </a:p>
          <a:p>
            <a:r>
              <a:rPr lang="en-US" altLang="ko-KR" b="1">
                <a:latin typeface="Courier New" pitchFamily="49" charset="0"/>
              </a:rPr>
              <a:t>It is a false alarm.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real    0m0.034s</a:t>
            </a:r>
          </a:p>
          <a:p>
            <a:r>
              <a:rPr lang="en-US" altLang="ko-KR" b="1">
                <a:latin typeface="Courier New" pitchFamily="49" charset="0"/>
              </a:rPr>
              <a:t>user    0m0.032s</a:t>
            </a:r>
          </a:p>
          <a:p>
            <a:r>
              <a:rPr lang="en-US" altLang="ko-KR" b="1">
                <a:latin typeface="Courier New" pitchFamily="49" charset="0"/>
              </a:rPr>
              <a:t>sys     0m0.002s</a:t>
            </a:r>
          </a:p>
          <a:p>
            <a:r>
              <a:rPr lang="en-US" altLang="ko-KR" b="1">
                <a:latin typeface="Courier New" pitchFamily="49" charset="0"/>
              </a:rPr>
              <a:t>$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D2E63-73F1-403E-B80A-BCCE353928C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Implementation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Raccoon2 is implemented in OCaml.</a:t>
            </a:r>
          </a:p>
          <a:p>
            <a:pPr eaLnBrk="1" hangingPunct="1"/>
            <a:r>
              <a:rPr lang="en-US" altLang="ko-KR" smtClean="0"/>
              <a:t>Yices OCaml API: C API + SWIG</a:t>
            </a:r>
          </a:p>
          <a:p>
            <a:pPr lvl="1" eaLnBrk="1" hangingPunct="1"/>
            <a:r>
              <a:rPr lang="en-US" altLang="ko-KR" smtClean="0"/>
              <a:t>Yices provides (incomplete) C API.</a:t>
            </a:r>
          </a:p>
          <a:p>
            <a:pPr lvl="1" eaLnBrk="1" hangingPunct="1"/>
            <a:r>
              <a:rPr lang="en-US" altLang="ko-KR" smtClean="0"/>
              <a:t>SWIG connects the C API with OCaml code.</a:t>
            </a:r>
          </a:p>
          <a:p>
            <a:pPr eaLnBrk="1" hangingPunct="1"/>
            <a:r>
              <a:rPr lang="en-US" altLang="ko-KR" smtClean="0"/>
              <a:t>Currently, manual translation.</a:t>
            </a:r>
          </a:p>
          <a:p>
            <a:pPr lvl="1"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E8E5-3BBC-4352-B9A5-C28FF01696E9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Experimental Results</a:t>
            </a:r>
          </a:p>
        </p:txBody>
      </p:sp>
      <p:graphicFrame>
        <p:nvGraphicFramePr>
          <p:cNvPr id="16711" name="Group 327"/>
          <p:cNvGraphicFramePr>
            <a:graphicFrameLocks noGrp="1"/>
          </p:cNvGraphicFramePr>
          <p:nvPr>
            <p:ph idx="1"/>
          </p:nvPr>
        </p:nvGraphicFramePr>
        <p:xfrm>
          <a:off x="457200" y="1493838"/>
          <a:ext cx="8229606" cy="4525964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  <a:gridCol w="990606"/>
              </a:tblGrid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　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Bad Code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　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# Writes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# Alarms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# False Alarms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# Removed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Raccoon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SMT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BIND-1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44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0.05s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54.95s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BIND-2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55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35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35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35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0.10s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245.30s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BIND-3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0.01s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5.52s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BIND-4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0.06s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28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28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-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0.14s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23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0.02s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13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-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0.01s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SM-4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11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7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-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0.01s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∞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SM-5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18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6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3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0.04s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SM-6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-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0.01s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SM-7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46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45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20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0.05s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0.88s +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FTP-1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24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0.01s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FTP-2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0.12s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FTP-3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9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2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0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0.02s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582B2-7B78-429F-A9FB-BD1D5A558FA9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200" dirty="0" smtClean="0"/>
              <a:t>Research Plan</a:t>
            </a:r>
            <a:endParaRPr lang="ko-KR" altLang="en-US" sz="32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8552A-BD93-402F-8CA5-70C3568DD87F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 smtClean="0"/>
              <a:t>Research Plan: Filtering Algorithm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err="1" smtClean="0"/>
              <a:t>Automatize</a:t>
            </a:r>
            <a:r>
              <a:rPr lang="en-US" altLang="ko-KR" dirty="0" smtClean="0"/>
              <a:t> the false alarm filtering</a:t>
            </a:r>
          </a:p>
          <a:p>
            <a:pPr lvl="1" eaLnBrk="1" hangingPunct="1"/>
            <a:r>
              <a:rPr lang="en-US" altLang="ko-KR" dirty="0" smtClean="0"/>
              <a:t>Implement missing parts</a:t>
            </a:r>
          </a:p>
          <a:p>
            <a:pPr lvl="1" eaLnBrk="1" hangingPunct="1"/>
            <a:r>
              <a:rPr lang="en-US" altLang="ko-KR" dirty="0" smtClean="0"/>
              <a:t>Experiment with large GNU software</a:t>
            </a:r>
          </a:p>
          <a:p>
            <a:pPr lvl="1"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Optimize the false alarm filtering algorithm</a:t>
            </a:r>
          </a:p>
          <a:p>
            <a:pPr lvl="1" eaLnBrk="1" hangingPunct="1"/>
            <a:r>
              <a:rPr lang="en-US" altLang="ko-KR" dirty="0" smtClean="0"/>
              <a:t>Exploit </a:t>
            </a:r>
            <a:r>
              <a:rPr lang="en-US" altLang="ko-KR" dirty="0" err="1" smtClean="0"/>
              <a:t>yices_inconsistent</a:t>
            </a:r>
            <a:r>
              <a:rPr lang="en-US" altLang="ko-KR" dirty="0" smtClean="0"/>
              <a:t>()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05DDB-1320-4D87-AB71-34F228AA7316}" type="slidenum">
              <a:rPr lang="en-US" altLang="ko-KR" smtClean="0"/>
              <a:pPr>
                <a:defRPr/>
              </a:pPr>
              <a:t>27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Research Plan: Raccoon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Improve Raccoon analyzer</a:t>
            </a:r>
          </a:p>
          <a:p>
            <a:pPr lvl="1" eaLnBrk="1" hangingPunct="1"/>
            <a:r>
              <a:rPr lang="en-US" altLang="ko-KR" dirty="0" smtClean="0"/>
              <a:t>For example, structure field sensitivity</a:t>
            </a:r>
          </a:p>
          <a:p>
            <a:pPr lvl="1"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Alarm grouping via abstract state refinements</a:t>
            </a:r>
          </a:p>
          <a:p>
            <a:pPr lvl="1" eaLnBrk="1" hangingPunct="1"/>
            <a:r>
              <a:rPr lang="en-US" altLang="ko-KR" dirty="0" smtClean="0"/>
              <a:t>Extend the basic idea to pointer accesses and C string library calls</a:t>
            </a:r>
          </a:p>
          <a:p>
            <a:pPr lvl="1" eaLnBrk="1" hangingPunct="1"/>
            <a:r>
              <a:rPr lang="en-US" altLang="ko-KR" dirty="0" smtClean="0"/>
              <a:t>Visualize the relationship between alarms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05DDB-1320-4D87-AB71-34F228AA7316}" type="slidenum">
              <a:rPr lang="en-US" altLang="ko-KR" smtClean="0"/>
              <a:pPr>
                <a:defRPr/>
              </a:pPr>
              <a:t>28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/>
              <a:t>Alarm Grouping: A Motivating Example</a:t>
            </a:r>
            <a:endParaRPr lang="ko-KR" altLang="en-US" sz="3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246221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="1">
                <a:latin typeface="Courier New" pitchFamily="49" charset="0"/>
              </a:rPr>
              <a:t>201 for (counter = 0; counter &lt; SPARSES_IN_OLDGNU_HEADER; counter++)</a:t>
            </a:r>
          </a:p>
          <a:p>
            <a:r>
              <a:rPr lang="en-US" altLang="ko-KR" sz="1400" b="1">
                <a:latin typeface="Courier New" pitchFamily="49" charset="0"/>
              </a:rPr>
              <a:t>202   {</a:t>
            </a:r>
          </a:p>
          <a:p>
            <a:r>
              <a:rPr lang="en-US" altLang="ko-KR" sz="1400" b="1">
                <a:latin typeface="Courier New" pitchFamily="49" charset="0"/>
              </a:rPr>
              <a:t>203     /* Compare to 0, or use !(int)..., for Pyramid's dumb compiler.  */</a:t>
            </a:r>
          </a:p>
          <a:p>
            <a:r>
              <a:rPr lang="en-US" altLang="ko-KR" sz="1400" b="1">
                <a:latin typeface="Courier New" pitchFamily="49" charset="0"/>
              </a:rPr>
              <a:t>204     if (current_header-&gt;oldgnu_header.sp[counter].numbytes == 0)</a:t>
            </a:r>
          </a:p>
          <a:p>
            <a:r>
              <a:rPr lang="en-US" altLang="ko-KR" sz="1400" b="1">
                <a:latin typeface="Courier New" pitchFamily="49" charset="0"/>
              </a:rPr>
              <a:t>205       break;</a:t>
            </a:r>
          </a:p>
          <a:p>
            <a:r>
              <a:rPr lang="en-US" altLang="ko-KR" sz="1400" b="1">
                <a:latin typeface="Courier New" pitchFamily="49" charset="0"/>
              </a:rPr>
              <a:t>206 </a:t>
            </a:r>
          </a:p>
          <a:p>
            <a:r>
              <a:rPr lang="en-US" altLang="ko-KR" sz="1400" b="1">
                <a:latin typeface="Courier New" pitchFamily="49" charset="0"/>
              </a:rPr>
              <a:t>207     </a:t>
            </a:r>
            <a:r>
              <a:rPr lang="en-US" altLang="ko-KR" sz="1400" b="1">
                <a:solidFill>
                  <a:srgbClr val="A50021"/>
                </a:solidFill>
                <a:latin typeface="Courier New" pitchFamily="49" charset="0"/>
              </a:rPr>
              <a:t>sparsearray[counter]</a:t>
            </a:r>
            <a:r>
              <a:rPr lang="en-US" altLang="ko-KR" sz="1400" b="1">
                <a:latin typeface="Courier New" pitchFamily="49" charset="0"/>
              </a:rPr>
              <a:t>.offset =</a:t>
            </a:r>
          </a:p>
          <a:p>
            <a:r>
              <a:rPr lang="en-US" altLang="ko-KR" sz="1400" b="1">
                <a:latin typeface="Courier New" pitchFamily="49" charset="0"/>
              </a:rPr>
              <a:t>208       OFF_FROM_OCT(current_header-&gt;oldgnu_header.sp[counter].offset);</a:t>
            </a:r>
          </a:p>
          <a:p>
            <a:r>
              <a:rPr lang="en-US" altLang="ko-KR" sz="1400" b="1">
                <a:latin typeface="Courier New" pitchFamily="49" charset="0"/>
              </a:rPr>
              <a:t>209     </a:t>
            </a:r>
            <a:r>
              <a:rPr lang="en-US" altLang="ko-KR" sz="1400" b="1">
                <a:solidFill>
                  <a:srgbClr val="A50021"/>
                </a:solidFill>
                <a:latin typeface="Courier New" pitchFamily="49" charset="0"/>
              </a:rPr>
              <a:t>sparsearray[counter]</a:t>
            </a:r>
            <a:r>
              <a:rPr lang="en-US" altLang="ko-KR" sz="1400" b="1">
                <a:latin typeface="Courier New" pitchFamily="49" charset="0"/>
              </a:rPr>
              <a:t>.numbytes =</a:t>
            </a:r>
          </a:p>
          <a:p>
            <a:r>
              <a:rPr lang="en-US" altLang="ko-KR" sz="1400" b="1">
                <a:latin typeface="Courier New" pitchFamily="49" charset="0"/>
              </a:rPr>
              <a:t>210       SIZE_FROM_OCT(current_header-&gt;oldgnu_header.sp[counter].numbytes);</a:t>
            </a:r>
          </a:p>
          <a:p>
            <a:r>
              <a:rPr lang="en-US" altLang="ko-KR" sz="1400" b="1">
                <a:latin typeface="Courier New" pitchFamily="49" charset="0"/>
              </a:rPr>
              <a:t>211   }</a:t>
            </a:r>
          </a:p>
        </p:txBody>
      </p:sp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57200" y="4114800"/>
            <a:ext cx="3630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 dirty="0" err="1">
                <a:latin typeface="Courier New" pitchFamily="49" charset="0"/>
              </a:rPr>
              <a:t>compare.c</a:t>
            </a:r>
            <a:r>
              <a:rPr lang="en-US" altLang="ko-KR" b="1" dirty="0">
                <a:latin typeface="Courier New" pitchFamily="49" charset="0"/>
              </a:rPr>
              <a:t> in GNU tar 1.13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98584-87C3-409F-97C4-59A107C1865D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Our Goal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u="sng" dirty="0" smtClean="0">
                <a:solidFill>
                  <a:srgbClr val="0070C0"/>
                </a:solidFill>
              </a:rPr>
              <a:t>Scalable</a:t>
            </a:r>
            <a:r>
              <a:rPr lang="en-US" altLang="ko-KR" dirty="0" smtClean="0"/>
              <a:t> and </a:t>
            </a:r>
            <a:r>
              <a:rPr lang="en-US" altLang="ko-KR" u="sng" dirty="0" smtClean="0">
                <a:solidFill>
                  <a:srgbClr val="0070C0"/>
                </a:solidFill>
              </a:rPr>
              <a:t>Precise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	Static Buffer Overflow Analyzer </a:t>
            </a:r>
          </a:p>
          <a:p>
            <a:pPr>
              <a:buNone/>
            </a:pPr>
            <a:r>
              <a:rPr lang="en-US" altLang="ko-KR" dirty="0" smtClean="0"/>
              <a:t>	for Large C Programs</a:t>
            </a:r>
          </a:p>
          <a:p>
            <a:pPr lvl="1"/>
            <a:endParaRPr lang="en-US" altLang="ko-KR" b="1" dirty="0" smtClean="0"/>
          </a:p>
          <a:p>
            <a:pPr lvl="1"/>
            <a:r>
              <a:rPr lang="ko-KR" altLang="en-US" b="1" dirty="0" smtClean="0">
                <a:latin typeface="HY견고딕" pitchFamily="18" charset="-127"/>
                <a:ea typeface="HY견고딕" pitchFamily="18" charset="-127"/>
              </a:rPr>
              <a:t>두 마리 토끼를 어떻게 잡을까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6AF6-277D-4949-A33D-CCA7D9F76C59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200" dirty="0" smtClean="0"/>
              <a:t>Thank You</a:t>
            </a:r>
            <a:endParaRPr lang="ko-KR" altLang="en-US" sz="32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8552A-BD93-402F-8CA5-70C3568DD87F}" type="slidenum">
              <a:rPr lang="en-US" altLang="ko-KR" smtClean="0"/>
              <a:pPr>
                <a:defRPr/>
              </a:pPr>
              <a:t>30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SMT Formulae (1/2)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3267670"/>
            <a:ext cx="8077200" cy="92333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Loop </a:t>
            </a:r>
            <a:r>
              <a:rPr lang="en-US" altLang="ko-KR" b="1" dirty="0" smtClean="0">
                <a:latin typeface="Courier New" pitchFamily="49" charset="0"/>
              </a:rPr>
              <a:t>Body Formula </a:t>
            </a:r>
            <a:r>
              <a:rPr lang="en-US" altLang="ko-KR" b="1" dirty="0">
                <a:latin typeface="Courier New" pitchFamily="49" charset="0"/>
              </a:rPr>
              <a:t>– </a:t>
            </a:r>
            <a:r>
              <a:rPr lang="en-US" altLang="ko-KR" b="1" dirty="0" smtClean="0">
                <a:latin typeface="Courier New" pitchFamily="49" charset="0"/>
              </a:rPr>
              <a:t>1st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(p.offset_1 = p.offset_0 </a:t>
            </a:r>
            <a:r>
              <a:rPr lang="en-US" altLang="ko-KR" b="1" dirty="0">
                <a:latin typeface="Courier New" pitchFamily="49" charset="0"/>
              </a:rPr>
              <a:t>– 1</a:t>
            </a:r>
            <a:r>
              <a:rPr lang="en-US" altLang="ko-KR" b="1" dirty="0" smtClean="0">
                <a:latin typeface="Courier New" pitchFamily="49" charset="0"/>
              </a:rPr>
              <a:t>) and </a:t>
            </a:r>
          </a:p>
          <a:p>
            <a:r>
              <a:rPr lang="en-US" altLang="ko-KR" b="1" dirty="0" smtClean="0">
                <a:latin typeface="Courier New" pitchFamily="49" charset="0"/>
              </a:rPr>
              <a:t>(count_1 = count_0 / 10)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17B83-93E0-4389-B02D-D8BDFE1261AA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3400" y="1563469"/>
            <a:ext cx="8077200" cy="646331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Leaving </a:t>
            </a:r>
            <a:r>
              <a:rPr lang="en-US" altLang="ko-KR" b="1" dirty="0" smtClean="0">
                <a:latin typeface="Courier New" pitchFamily="49" charset="0"/>
              </a:rPr>
              <a:t>Path Context Formula </a:t>
            </a:r>
            <a:r>
              <a:rPr lang="en-US" altLang="ko-KR" b="1" dirty="0">
                <a:latin typeface="Courier New" pitchFamily="49" charset="0"/>
              </a:rPr>
              <a:t>– </a:t>
            </a:r>
            <a:r>
              <a:rPr lang="en-US" altLang="ko-KR" b="1" dirty="0" smtClean="0">
                <a:latin typeface="Courier New" pitchFamily="49" charset="0"/>
              </a:rPr>
              <a:t>1st</a:t>
            </a:r>
            <a:endParaRPr lang="en-US" altLang="ko-KR" b="1" baseline="30000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(count_1 = 0) and false</a:t>
            </a:r>
            <a:endParaRPr lang="en-US" altLang="ko-KR" b="1" dirty="0">
              <a:latin typeface="Courier New" pitchFamily="49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3400" y="2554069"/>
            <a:ext cx="8077200" cy="646331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Remaining </a:t>
            </a:r>
            <a:r>
              <a:rPr lang="en-US" altLang="ko-KR" b="1" dirty="0" smtClean="0">
                <a:latin typeface="Courier New" pitchFamily="49" charset="0"/>
              </a:rPr>
              <a:t>Path Condition Formula </a:t>
            </a:r>
            <a:r>
              <a:rPr lang="en-US" altLang="ko-KR" b="1" dirty="0">
                <a:latin typeface="Courier New" pitchFamily="49" charset="0"/>
              </a:rPr>
              <a:t>– 1st</a:t>
            </a:r>
          </a:p>
          <a:p>
            <a:r>
              <a:rPr lang="en-US" altLang="ko-KR" b="1" dirty="0" smtClean="0">
                <a:latin typeface="Courier New" pitchFamily="49" charset="0"/>
              </a:rPr>
              <a:t>(true)</a:t>
            </a:r>
            <a:endParaRPr lang="en-US" altLang="ko-KR" b="1" dirty="0">
              <a:latin typeface="Courier New" pitchFamily="49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33400" y="4258270"/>
            <a:ext cx="8077200" cy="92333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</a:t>
            </a:r>
            <a:r>
              <a:rPr lang="en-US" altLang="ko-KR" b="1" dirty="0" smtClean="0">
                <a:latin typeface="Courier New" pitchFamily="49" charset="0"/>
              </a:rPr>
              <a:t>Remaining Path Alarm </a:t>
            </a:r>
            <a:r>
              <a:rPr lang="en-US" altLang="ko-KR" b="1" dirty="0">
                <a:latin typeface="Courier New" pitchFamily="49" charset="0"/>
              </a:rPr>
              <a:t>Condition </a:t>
            </a:r>
            <a:r>
              <a:rPr lang="en-US" altLang="ko-KR" b="1" dirty="0" smtClean="0">
                <a:latin typeface="Courier New" pitchFamily="49" charset="0"/>
              </a:rPr>
              <a:t>Formula </a:t>
            </a:r>
            <a:r>
              <a:rPr lang="en-US" altLang="ko-KR" b="1" dirty="0">
                <a:latin typeface="Courier New" pitchFamily="49" charset="0"/>
              </a:rPr>
              <a:t>– 1st</a:t>
            </a:r>
            <a:endParaRPr lang="en-US" altLang="ko-KR" b="1" baseline="30000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(p.offset_1 &lt;= 62) and 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((p.offset_1 &lt; 0) or (p.size_0 &lt;= p.offset_1))</a:t>
            </a:r>
            <a:endParaRPr lang="en-US" altLang="ko-KR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SMT Formulae (2/2)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BB4CF-2320-4B7B-ABAB-643B014B63F1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2545139"/>
            <a:ext cx="8077200" cy="646331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Courier New" pitchFamily="49" charset="0"/>
              </a:rPr>
              <a:t>;; </a:t>
            </a:r>
            <a:r>
              <a:rPr lang="en-US" altLang="ko-KR" b="1" dirty="0">
                <a:latin typeface="Courier New" pitchFamily="49" charset="0"/>
              </a:rPr>
              <a:t>Remaining Path Condition </a:t>
            </a:r>
            <a:r>
              <a:rPr lang="en-US" altLang="ko-KR" b="1" dirty="0" smtClean="0">
                <a:latin typeface="Courier New" pitchFamily="49" charset="0"/>
              </a:rPr>
              <a:t>Formula – </a:t>
            </a:r>
            <a:r>
              <a:rPr lang="en-US" altLang="ko-KR" b="1" dirty="0">
                <a:latin typeface="Courier New" pitchFamily="49" charset="0"/>
              </a:rPr>
              <a:t>2nd</a:t>
            </a:r>
          </a:p>
          <a:p>
            <a:r>
              <a:rPr lang="en-US" altLang="ko-KR" b="1" dirty="0" smtClean="0">
                <a:latin typeface="Courier New" pitchFamily="49" charset="0"/>
              </a:rPr>
              <a:t>(not (count_2 = 0))</a:t>
            </a:r>
            <a:endParaRPr lang="en-US" altLang="ko-KR" b="1" dirty="0">
              <a:latin typeface="Courier New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33400" y="4258270"/>
            <a:ext cx="8077200" cy="92333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Courier New" pitchFamily="49" charset="0"/>
              </a:rPr>
              <a:t>;; Remaining Path Alarm </a:t>
            </a:r>
            <a:r>
              <a:rPr lang="en-US" altLang="ko-KR" b="1" dirty="0">
                <a:latin typeface="Courier New" pitchFamily="49" charset="0"/>
              </a:rPr>
              <a:t>Condition </a:t>
            </a:r>
            <a:r>
              <a:rPr lang="en-US" altLang="ko-KR" b="1" dirty="0" smtClean="0">
                <a:latin typeface="Courier New" pitchFamily="49" charset="0"/>
              </a:rPr>
              <a:t>Formula </a:t>
            </a:r>
            <a:r>
              <a:rPr lang="en-US" altLang="ko-KR" b="1" dirty="0">
                <a:latin typeface="Courier New" pitchFamily="49" charset="0"/>
              </a:rPr>
              <a:t>– 2nd</a:t>
            </a:r>
            <a:endParaRPr lang="en-US" altLang="ko-KR" b="1" baseline="30000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(p.offset_2 &lt;= 62) and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((p.offset_2 &lt; 0) or (p.size_0 &lt;= p.offset_2))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33400" y="3258740"/>
            <a:ext cx="8077200" cy="92333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itchFamily="49" charset="0"/>
              </a:rPr>
              <a:t>;; Loop </a:t>
            </a:r>
            <a:r>
              <a:rPr lang="en-US" altLang="ko-KR" b="1" dirty="0" smtClean="0">
                <a:latin typeface="Courier New" pitchFamily="49" charset="0"/>
              </a:rPr>
              <a:t>Body Formula </a:t>
            </a:r>
            <a:r>
              <a:rPr lang="en-US" altLang="ko-KR" b="1" dirty="0">
                <a:latin typeface="Courier New" pitchFamily="49" charset="0"/>
              </a:rPr>
              <a:t>– </a:t>
            </a:r>
            <a:r>
              <a:rPr lang="en-US" altLang="ko-KR" b="1" dirty="0" smtClean="0">
                <a:latin typeface="Courier New" pitchFamily="49" charset="0"/>
              </a:rPr>
              <a:t>2nd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(p.offset_2 = p.offset_1 </a:t>
            </a:r>
            <a:r>
              <a:rPr lang="en-US" altLang="ko-KR" b="1" dirty="0">
                <a:latin typeface="Courier New" pitchFamily="49" charset="0"/>
              </a:rPr>
              <a:t>– 1</a:t>
            </a:r>
            <a:r>
              <a:rPr lang="en-US" altLang="ko-KR" b="1" dirty="0" smtClean="0">
                <a:latin typeface="Courier New" pitchFamily="49" charset="0"/>
              </a:rPr>
              <a:t>)</a:t>
            </a:r>
            <a:r>
              <a:rPr lang="en-US" altLang="ko-KR" b="1" dirty="0">
                <a:latin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</a:rPr>
              <a:t>and</a:t>
            </a:r>
            <a:endParaRPr lang="en-US" altLang="ko-KR" b="1" dirty="0">
              <a:latin typeface="Courier New" pitchFamily="49" charset="0"/>
            </a:endParaRPr>
          </a:p>
          <a:p>
            <a:r>
              <a:rPr lang="en-US" altLang="ko-KR" b="1" dirty="0" smtClean="0">
                <a:latin typeface="Courier New" pitchFamily="49" charset="0"/>
              </a:rPr>
              <a:t>(count_2 = count_1 / 10)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33400" y="1563469"/>
            <a:ext cx="8077200" cy="646331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 smtClean="0">
                <a:latin typeface="Courier New" pitchFamily="49" charset="0"/>
              </a:rPr>
              <a:t>;; </a:t>
            </a:r>
            <a:r>
              <a:rPr lang="en-US" altLang="ko-KR" b="1" dirty="0">
                <a:latin typeface="Courier New" pitchFamily="49" charset="0"/>
              </a:rPr>
              <a:t>Leaving Path </a:t>
            </a:r>
            <a:r>
              <a:rPr lang="en-US" altLang="ko-KR" b="1" dirty="0" smtClean="0">
                <a:latin typeface="Courier New" pitchFamily="49" charset="0"/>
              </a:rPr>
              <a:t>Context Formula – </a:t>
            </a:r>
            <a:r>
              <a:rPr lang="en-US" altLang="ko-KR" b="1" dirty="0">
                <a:latin typeface="Courier New" pitchFamily="49" charset="0"/>
              </a:rPr>
              <a:t>2nd</a:t>
            </a:r>
          </a:p>
          <a:p>
            <a:r>
              <a:rPr lang="en-US" altLang="ko-KR" b="1" dirty="0" smtClean="0">
                <a:latin typeface="Courier New" pitchFamily="49" charset="0"/>
              </a:rPr>
              <a:t>(count_2 = 0) and false</a:t>
            </a:r>
            <a:endParaRPr lang="en-US" altLang="ko-KR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A Sequence of Loops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" y="1600200"/>
            <a:ext cx="8077200" cy="367188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latin typeface="Courier New" pitchFamily="49" charset="0"/>
              </a:rPr>
              <a:t>517   p = buf;</a:t>
            </a:r>
          </a:p>
          <a:p>
            <a:r>
              <a:rPr lang="en-US" altLang="ko-KR" b="1">
                <a:latin typeface="Courier New" pitchFamily="49" charset="0"/>
              </a:rPr>
              <a:t>519   strcpy(temp, "HEADER JUNK:");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523   while (*temp != '\0')</a:t>
            </a:r>
          </a:p>
          <a:p>
            <a:r>
              <a:rPr lang="en-US" altLang="ko-KR" b="1">
                <a:latin typeface="Courier New" pitchFamily="49" charset="0"/>
              </a:rPr>
              <a:t>524     *p++ = *temp++;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534   comp_size = dn_comp(exp_dn, comp_dn, 200, ...);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539   for(i=0; i&lt;comp_size; i++)</a:t>
            </a:r>
          </a:p>
          <a:p>
            <a:r>
              <a:rPr lang="en-US" altLang="ko-KR" b="1">
                <a:latin typeface="Courier New" pitchFamily="49" charset="0"/>
              </a:rPr>
              <a:t>540     *p++ = *comp_dn++;</a:t>
            </a:r>
          </a:p>
          <a:p>
            <a:endParaRPr lang="en-US" altLang="ko-KR" b="1">
              <a:latin typeface="Courier New" pitchFamily="49" charset="0"/>
            </a:endParaRPr>
          </a:p>
          <a:p>
            <a:r>
              <a:rPr lang="en-US" altLang="ko-KR" b="1">
                <a:latin typeface="Courier New" pitchFamily="49" charset="0"/>
              </a:rPr>
              <a:t>544   PUTSHORT(30, p); /* type = T_NXT = 30 */</a:t>
            </a:r>
          </a:p>
          <a:p>
            <a:r>
              <a:rPr lang="en-US" altLang="ko-KR" b="1">
                <a:latin typeface="Courier New" pitchFamily="49" charset="0"/>
              </a:rPr>
              <a:t>545   p += 2;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5272088"/>
            <a:ext cx="6112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="1" dirty="0" err="1">
                <a:latin typeface="Courier New" pitchFamily="49" charset="0"/>
              </a:rPr>
              <a:t>nxt-ok.c</a:t>
            </a:r>
            <a:r>
              <a:rPr lang="en-US" altLang="ko-KR" b="1" dirty="0">
                <a:latin typeface="Courier New" pitchFamily="49" charset="0"/>
              </a:rPr>
              <a:t> </a:t>
            </a:r>
            <a:r>
              <a:rPr lang="en-US" altLang="ko-KR" b="1" dirty="0" smtClean="0">
                <a:latin typeface="Courier New" pitchFamily="49" charset="0"/>
              </a:rPr>
              <a:t>from BIND-1 buffer </a:t>
            </a:r>
            <a:r>
              <a:rPr lang="en-US" altLang="ko-KR" b="1" dirty="0">
                <a:latin typeface="Courier New" pitchFamily="49" charset="0"/>
              </a:rPr>
              <a:t>overflow models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5B6FC-F111-490B-897B-CDDAE63F3570}" type="slidenum">
              <a:rPr lang="en-US" altLang="ko-KR" smtClean="0"/>
              <a:pPr>
                <a:defRPr/>
              </a:pPr>
              <a:t>33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Related Work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Forward-backward analysis [ASTREE]</a:t>
            </a:r>
          </a:p>
          <a:p>
            <a:pPr eaLnBrk="1" hangingPunct="1"/>
            <a:r>
              <a:rPr lang="en-US" altLang="ko-KR" dirty="0" smtClean="0"/>
              <a:t>Counter-Example Guided Abstraction Refinements [SLAM, BLAST]</a:t>
            </a:r>
          </a:p>
          <a:p>
            <a:pPr eaLnBrk="1" hangingPunct="1"/>
            <a:r>
              <a:rPr lang="en-US" altLang="ko-KR" dirty="0" smtClean="0"/>
              <a:t>Statistical alarm ranking [</a:t>
            </a:r>
            <a:r>
              <a:rPr lang="en-US" altLang="ko-KR" dirty="0" err="1" smtClean="0"/>
              <a:t>Coverity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Airac</a:t>
            </a:r>
            <a:r>
              <a:rPr lang="en-US" altLang="ko-KR" dirty="0" smtClean="0"/>
              <a:t>]</a:t>
            </a:r>
          </a:p>
          <a:p>
            <a:pPr eaLnBrk="1" hangingPunct="1">
              <a:buFontTx/>
              <a:buNone/>
            </a:pPr>
            <a:endParaRPr lang="en-US" altLang="ko-KR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878F1-A295-4948-8961-F37A23BDD6C5}" type="slidenum">
              <a:rPr lang="en-US" altLang="ko-KR" smtClean="0"/>
              <a:pPr>
                <a:defRPr/>
              </a:pPr>
              <a:t>34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Our Approach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6AF6-277D-4949-A33D-CCA7D9F76C59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10" name="직사각형 9"/>
          <p:cNvSpPr/>
          <p:nvPr/>
        </p:nvSpPr>
        <p:spPr>
          <a:xfrm>
            <a:off x="6172200" y="2371725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Precise</a:t>
            </a:r>
          </a:p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2209800" y="2828925"/>
            <a:ext cx="4572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0" idx="2"/>
            <a:endCxn id="19" idx="4"/>
          </p:cNvCxnSpPr>
          <p:nvPr/>
        </p:nvCxnSpPr>
        <p:spPr>
          <a:xfrm rot="5400000">
            <a:off x="6591300" y="3552825"/>
            <a:ext cx="533400" cy="1588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endCxn id="17" idx="2"/>
          </p:cNvCxnSpPr>
          <p:nvPr/>
        </p:nvCxnSpPr>
        <p:spPr>
          <a:xfrm flipV="1">
            <a:off x="4038600" y="2826525"/>
            <a:ext cx="533400" cy="2400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원통 16"/>
          <p:cNvSpPr/>
          <p:nvPr/>
        </p:nvSpPr>
        <p:spPr>
          <a:xfrm>
            <a:off x="4572000" y="2331225"/>
            <a:ext cx="1066800" cy="990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Buffer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Overflow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Alarms</a:t>
            </a:r>
          </a:p>
        </p:txBody>
      </p:sp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1066800" y="2143125"/>
            <a:ext cx="1066800" cy="12954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C Code</a:t>
            </a:r>
            <a:endParaRPr lang="en-US" altLang="ko-KR" sz="1600" dirty="0">
              <a:latin typeface="+mn-lt"/>
            </a:endParaRPr>
          </a:p>
        </p:txBody>
      </p:sp>
      <p:sp>
        <p:nvSpPr>
          <p:cNvPr id="19" name="laptop"/>
          <p:cNvSpPr>
            <a:spLocks noEditPoints="1" noChangeArrowheads="1"/>
          </p:cNvSpPr>
          <p:nvPr/>
        </p:nvSpPr>
        <p:spPr bwMode="auto">
          <a:xfrm>
            <a:off x="6019800" y="3819525"/>
            <a:ext cx="167640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latin typeface="+mn-lt"/>
              </a:rPr>
              <a:t>Reduced</a:t>
            </a:r>
          </a:p>
          <a:p>
            <a:pPr algn="ctr"/>
            <a:r>
              <a:rPr lang="en-US" altLang="ko-KR" sz="1600" dirty="0" smtClean="0">
                <a:latin typeface="+mn-lt"/>
              </a:rPr>
              <a:t>Alarms</a:t>
            </a:r>
            <a:endParaRPr lang="ko-KR" altLang="en-US" sz="1600" dirty="0">
              <a:latin typeface="+mn-lt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667000" y="2371725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Scalable</a:t>
            </a:r>
          </a:p>
          <a:p>
            <a:pPr algn="ctr">
              <a:defRPr/>
            </a:pPr>
            <a:r>
              <a:rPr lang="en-US" altLang="ko-KR" sz="1600" b="1" dirty="0" smtClean="0">
                <a:solidFill>
                  <a:schemeClr val="tx1"/>
                </a:solidFill>
              </a:rPr>
              <a:t>Analysis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V="1">
            <a:off x="5638800" y="2828925"/>
            <a:ext cx="533400" cy="2400"/>
          </a:xfrm>
          <a:prstGeom prst="straightConnector1">
            <a:avLst/>
          </a:prstGeom>
          <a:ln w="63500">
            <a:headEnd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Our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Less precise analysis, first.</a:t>
            </a:r>
          </a:p>
          <a:p>
            <a:pPr lvl="1"/>
            <a:r>
              <a:rPr lang="en-US" altLang="ko-KR" dirty="0" smtClean="0"/>
              <a:t>Unification-based points-to analysis</a:t>
            </a:r>
          </a:p>
          <a:p>
            <a:pPr lvl="1"/>
            <a:r>
              <a:rPr lang="en-US" altLang="ko-KR" dirty="0" smtClean="0"/>
              <a:t>Interval analysis</a:t>
            </a:r>
          </a:p>
          <a:p>
            <a:r>
              <a:rPr lang="en-US" altLang="ko-KR" dirty="0" smtClean="0"/>
              <a:t>Precise analysis on small areas around potential alarms</a:t>
            </a:r>
          </a:p>
          <a:p>
            <a:pPr lvl="1"/>
            <a:r>
              <a:rPr lang="en-US" altLang="ko-KR" dirty="0" smtClean="0"/>
              <a:t>Symbolic execution using an SMT solver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6AF6-277D-4949-A33D-CCA7D9F76C59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Development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Scalable static buffer overflow analyzer</a:t>
            </a:r>
          </a:p>
          <a:p>
            <a:pPr lvl="1"/>
            <a:r>
              <a:rPr lang="en-US" altLang="ko-KR" dirty="0" smtClean="0"/>
              <a:t>Analyzes five GNU tools in five minutes.</a:t>
            </a:r>
          </a:p>
          <a:p>
            <a:r>
              <a:rPr lang="en-US" altLang="ko-KR" dirty="0" smtClean="0"/>
              <a:t>Precise analysis using an SMT solver.</a:t>
            </a:r>
          </a:p>
          <a:p>
            <a:pPr lvl="1"/>
            <a:r>
              <a:rPr lang="en-US" altLang="ko-KR" dirty="0" smtClean="0"/>
              <a:t>Reduces 72% of false alarms of the buffer overflow test cases from three open source applications (bind, </a:t>
            </a:r>
            <a:r>
              <a:rPr lang="en-US" altLang="ko-KR" dirty="0" err="1" smtClean="0"/>
              <a:t>sendmail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wu-ftpd</a:t>
            </a:r>
            <a:r>
              <a:rPr lang="en-US" altLang="ko-KR" dirty="0" smtClean="0"/>
              <a:t>).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6AF6-277D-4949-A33D-CCA7D9F76C59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SMT Solver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z="2800" u="sng" dirty="0" err="1" smtClean="0"/>
              <a:t>S</a:t>
            </a:r>
            <a:r>
              <a:rPr lang="en-US" altLang="ko-KR" sz="2800" dirty="0" err="1" smtClean="0"/>
              <a:t>atisfiability</a:t>
            </a:r>
            <a:r>
              <a:rPr lang="en-US" altLang="ko-KR" sz="2800" dirty="0" smtClean="0"/>
              <a:t> </a:t>
            </a:r>
            <a:r>
              <a:rPr lang="en-US" altLang="ko-KR" sz="2800" u="sng" dirty="0" smtClean="0"/>
              <a:t>M</a:t>
            </a:r>
            <a:r>
              <a:rPr lang="en-US" altLang="ko-KR" sz="2800" dirty="0" smtClean="0"/>
              <a:t>odulo </a:t>
            </a:r>
            <a:r>
              <a:rPr lang="en-US" altLang="ko-KR" sz="2800" u="sng" dirty="0" smtClean="0"/>
              <a:t>T</a:t>
            </a:r>
            <a:r>
              <a:rPr lang="en-US" altLang="ko-KR" sz="2800" dirty="0" smtClean="0"/>
              <a:t>heories</a:t>
            </a:r>
          </a:p>
          <a:p>
            <a:pPr lvl="1" eaLnBrk="1" hangingPunct="1"/>
            <a:r>
              <a:rPr lang="en-US" altLang="ko-KR" sz="2400" dirty="0" smtClean="0"/>
              <a:t>SMT generalizes boolean </a:t>
            </a:r>
            <a:r>
              <a:rPr lang="en-US" altLang="ko-KR" sz="2400" dirty="0" err="1" smtClean="0"/>
              <a:t>satisfiability</a:t>
            </a:r>
            <a:r>
              <a:rPr lang="en-US" altLang="ko-KR" sz="2400" dirty="0" smtClean="0"/>
              <a:t> by adding equality reasoning, arithmetic, and other useful theories.</a:t>
            </a:r>
          </a:p>
          <a:p>
            <a:pPr eaLnBrk="1" hangingPunct="1"/>
            <a:r>
              <a:rPr lang="en-US" altLang="ko-KR" sz="2800" dirty="0" smtClean="0"/>
              <a:t>Z3 from Microsoft</a:t>
            </a:r>
          </a:p>
          <a:p>
            <a:pPr lvl="1" eaLnBrk="1" hangingPunct="1"/>
            <a:r>
              <a:rPr lang="en-US" altLang="ko-KR" sz="2400" dirty="0" smtClean="0"/>
              <a:t>Used in several program analysis, verification, </a:t>
            </a:r>
          </a:p>
          <a:p>
            <a:pPr lvl="1" eaLnBrk="1" hangingPunct="1">
              <a:buNone/>
            </a:pPr>
            <a:r>
              <a:rPr lang="en-US" altLang="ko-KR" sz="2400" dirty="0" smtClean="0"/>
              <a:t>	test case generation projects.</a:t>
            </a:r>
          </a:p>
          <a:p>
            <a:pPr eaLnBrk="1" hangingPunct="1"/>
            <a:endParaRPr lang="en-US" altLang="ko-KR" sz="2800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F0E6A-225C-4DD0-9456-28FE6F70C93A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참고</a:t>
            </a:r>
            <a:r>
              <a:rPr lang="en-US" altLang="ko-KR" dirty="0" smtClean="0"/>
              <a:t>: SMT Formula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3219271"/>
            <a:ext cx="8077200" cy="1200329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 b="1" dirty="0">
                <a:latin typeface="Courier New" pitchFamily="49" charset="0"/>
              </a:rPr>
              <a:t>(x &gt; 0) and </a:t>
            </a:r>
          </a:p>
          <a:p>
            <a:r>
              <a:rPr lang="en-US" altLang="ko-KR" sz="2400" b="1" dirty="0">
                <a:latin typeface="Courier New" pitchFamily="49" charset="0"/>
              </a:rPr>
              <a:t>((x + y &lt; 2) or (x + 2y – z &gt;= 6)) and</a:t>
            </a:r>
          </a:p>
          <a:p>
            <a:r>
              <a:rPr lang="en-US" altLang="ko-KR" sz="2400" b="1" dirty="0">
                <a:latin typeface="Courier New" pitchFamily="49" charset="0"/>
              </a:rPr>
              <a:t>((x + y = 2) or (x + 2y – z &gt; 4))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33400" y="2057400"/>
            <a:ext cx="8077200" cy="46166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400" b="1" dirty="0">
                <a:latin typeface="Courier New" pitchFamily="49" charset="0"/>
              </a:rPr>
              <a:t>X0 and (X1 or X2) and (X3 or X4)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33400" y="1685925"/>
            <a:ext cx="1889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Tahoma" pitchFamily="34" charset="0"/>
              </a:rPr>
              <a:t>SAT Formula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533400" y="2819400"/>
            <a:ext cx="1961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Tahoma" pitchFamily="34" charset="0"/>
              </a:rPr>
              <a:t>SMT Formula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F76F5-2C9C-4BF6-A9EB-BDC2C3A20E2A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200" dirty="0" smtClean="0"/>
              <a:t>Raccoon, Our Base Analyzer</a:t>
            </a:r>
            <a:endParaRPr lang="ko-KR" altLang="en-US" sz="32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2008-12-12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8552A-BD93-402F-8CA5-70C3568DD87F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pic>
        <p:nvPicPr>
          <p:cNvPr id="6" name="Picture 5" descr="너구리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76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Tahoma"/>
        <a:ea typeface="굴림"/>
        <a:cs typeface=""/>
      </a:majorFont>
      <a:minorFont>
        <a:latin typeface="Tahom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600" dirty="0">
            <a:latin typeface="+mn-lt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8205</TotalTime>
  <Words>1859</Words>
  <Application>Microsoft PowerPoint</Application>
  <PresentationFormat>화면 슬라이드 쇼(4:3)</PresentationFormat>
  <Paragraphs>597</Paragraphs>
  <Slides>34</Slides>
  <Notes>34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>기본 디자인</vt:lpstr>
      <vt:lpstr>Alleviating False Alarm Problem of  Static Buffer Overflow Analysis</vt:lpstr>
      <vt:lpstr>Background</vt:lpstr>
      <vt:lpstr>Our Goal</vt:lpstr>
      <vt:lpstr>Our Approach</vt:lpstr>
      <vt:lpstr>Our Approach</vt:lpstr>
      <vt:lpstr>Current Development Status</vt:lpstr>
      <vt:lpstr>참고: SMT Solver</vt:lpstr>
      <vt:lpstr>참고: SMT Formula</vt:lpstr>
      <vt:lpstr>Raccoon, Our Base Analyzer</vt:lpstr>
      <vt:lpstr>Raccoon Overview</vt:lpstr>
      <vt:lpstr>Raccoon’s Performance</vt:lpstr>
      <vt:lpstr>참고: Airac5’s Performance</vt:lpstr>
      <vt:lpstr>Filtering False Alarms of Buffer Overflow Analysis Using an SMT Solver</vt:lpstr>
      <vt:lpstr>False Alarm Filter</vt:lpstr>
      <vt:lpstr>A Concrete Example</vt:lpstr>
      <vt:lpstr>A Concrete Example</vt:lpstr>
      <vt:lpstr>The Filtering Algorithm</vt:lpstr>
      <vt:lpstr>Extract a Program Snippet</vt:lpstr>
      <vt:lpstr>A Program Snippet</vt:lpstr>
      <vt:lpstr>A Program Snippet in SSA Form</vt:lpstr>
      <vt:lpstr>An Initial Context</vt:lpstr>
      <vt:lpstr>Symbolic Execution of Loops</vt:lpstr>
      <vt:lpstr>Run It</vt:lpstr>
      <vt:lpstr>Implementation</vt:lpstr>
      <vt:lpstr>Experimental Results</vt:lpstr>
      <vt:lpstr>Research Plan</vt:lpstr>
      <vt:lpstr>Research Plan: Filtering Algorithm</vt:lpstr>
      <vt:lpstr>Research Plan: Raccoon</vt:lpstr>
      <vt:lpstr>Alarm Grouping: A Motivating Example</vt:lpstr>
      <vt:lpstr>Thank You</vt:lpstr>
      <vt:lpstr>참고: SMT Formulae (1/2)</vt:lpstr>
      <vt:lpstr>참고: SMT Formulae (2/2)</vt:lpstr>
      <vt:lpstr>참고: A Sequence of Loops</vt:lpstr>
      <vt:lpstr>참고: Related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Youil Kim</cp:lastModifiedBy>
  <cp:revision>630</cp:revision>
  <cp:lastPrinted>1601-01-01T00:00:00Z</cp:lastPrinted>
  <dcterms:created xsi:type="dcterms:W3CDTF">1601-01-01T00:00:00Z</dcterms:created>
  <dcterms:modified xsi:type="dcterms:W3CDTF">2008-12-29T11:00:08Z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